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6"/>
  </p:notesMasterIdLst>
  <p:handoutMasterIdLst>
    <p:handoutMasterId r:id="rId27"/>
  </p:handoutMasterIdLst>
  <p:sldIdLst>
    <p:sldId id="256" r:id="rId2"/>
    <p:sldId id="329" r:id="rId3"/>
    <p:sldId id="313" r:id="rId4"/>
    <p:sldId id="354" r:id="rId5"/>
    <p:sldId id="355" r:id="rId6"/>
    <p:sldId id="336" r:id="rId7"/>
    <p:sldId id="337" r:id="rId8"/>
    <p:sldId id="338" r:id="rId9"/>
    <p:sldId id="339" r:id="rId10"/>
    <p:sldId id="340" r:id="rId11"/>
    <p:sldId id="341" r:id="rId12"/>
    <p:sldId id="342" r:id="rId13"/>
    <p:sldId id="343" r:id="rId14"/>
    <p:sldId id="344" r:id="rId15"/>
    <p:sldId id="346" r:id="rId16"/>
    <p:sldId id="347" r:id="rId17"/>
    <p:sldId id="369" r:id="rId18"/>
    <p:sldId id="351" r:id="rId19"/>
    <p:sldId id="353" r:id="rId20"/>
    <p:sldId id="366" r:id="rId21"/>
    <p:sldId id="370" r:id="rId22"/>
    <p:sldId id="364" r:id="rId23"/>
    <p:sldId id="361" r:id="rId24"/>
    <p:sldId id="362" r:id="rId25"/>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a:cs typeface="ＭＳ Ｐゴシック"/>
      </a:defRPr>
    </a:lvl1pPr>
    <a:lvl2pPr marL="457200" algn="l" defTabSz="457200" rtl="0" fontAlgn="base">
      <a:spcBef>
        <a:spcPct val="0"/>
      </a:spcBef>
      <a:spcAft>
        <a:spcPct val="0"/>
      </a:spcAft>
      <a:defRPr kern="1200">
        <a:solidFill>
          <a:schemeClr val="tx1"/>
        </a:solidFill>
        <a:latin typeface="Arial" charset="0"/>
        <a:ea typeface="ＭＳ Ｐゴシック"/>
        <a:cs typeface="ＭＳ Ｐゴシック"/>
      </a:defRPr>
    </a:lvl2pPr>
    <a:lvl3pPr marL="914400" algn="l" defTabSz="457200" rtl="0" fontAlgn="base">
      <a:spcBef>
        <a:spcPct val="0"/>
      </a:spcBef>
      <a:spcAft>
        <a:spcPct val="0"/>
      </a:spcAft>
      <a:defRPr kern="1200">
        <a:solidFill>
          <a:schemeClr val="tx1"/>
        </a:solidFill>
        <a:latin typeface="Arial" charset="0"/>
        <a:ea typeface="ＭＳ Ｐゴシック"/>
        <a:cs typeface="ＭＳ Ｐゴシック"/>
      </a:defRPr>
    </a:lvl3pPr>
    <a:lvl4pPr marL="1371600" algn="l" defTabSz="457200" rtl="0" fontAlgn="base">
      <a:spcBef>
        <a:spcPct val="0"/>
      </a:spcBef>
      <a:spcAft>
        <a:spcPct val="0"/>
      </a:spcAft>
      <a:defRPr kern="1200">
        <a:solidFill>
          <a:schemeClr val="tx1"/>
        </a:solidFill>
        <a:latin typeface="Arial" charset="0"/>
        <a:ea typeface="ＭＳ Ｐゴシック"/>
        <a:cs typeface="ＭＳ Ｐゴシック"/>
      </a:defRPr>
    </a:lvl4pPr>
    <a:lvl5pPr marL="1828800" algn="l" defTabSz="457200" rtl="0" fontAlgn="base">
      <a:spcBef>
        <a:spcPct val="0"/>
      </a:spcBef>
      <a:spcAft>
        <a:spcPct val="0"/>
      </a:spcAft>
      <a:defRPr kern="1200">
        <a:solidFill>
          <a:schemeClr val="tx1"/>
        </a:solidFill>
        <a:latin typeface="Arial" charset="0"/>
        <a:ea typeface="ＭＳ Ｐゴシック"/>
        <a:cs typeface="ＭＳ Ｐゴシック"/>
      </a:defRPr>
    </a:lvl5pPr>
    <a:lvl6pPr marL="2286000" algn="l" defTabSz="914400" rtl="0" eaLnBrk="1" latinLnBrk="0" hangingPunct="1">
      <a:defRPr kern="1200">
        <a:solidFill>
          <a:schemeClr val="tx1"/>
        </a:solidFill>
        <a:latin typeface="Arial" charset="0"/>
        <a:ea typeface="ＭＳ Ｐゴシック"/>
        <a:cs typeface="ＭＳ Ｐゴシック"/>
      </a:defRPr>
    </a:lvl6pPr>
    <a:lvl7pPr marL="2743200" algn="l" defTabSz="914400" rtl="0" eaLnBrk="1" latinLnBrk="0" hangingPunct="1">
      <a:defRPr kern="1200">
        <a:solidFill>
          <a:schemeClr val="tx1"/>
        </a:solidFill>
        <a:latin typeface="Arial" charset="0"/>
        <a:ea typeface="ＭＳ Ｐゴシック"/>
        <a:cs typeface="ＭＳ Ｐゴシック"/>
      </a:defRPr>
    </a:lvl7pPr>
    <a:lvl8pPr marL="3200400" algn="l" defTabSz="914400" rtl="0" eaLnBrk="1" latinLnBrk="0" hangingPunct="1">
      <a:defRPr kern="1200">
        <a:solidFill>
          <a:schemeClr val="tx1"/>
        </a:solidFill>
        <a:latin typeface="Arial" charset="0"/>
        <a:ea typeface="ＭＳ Ｐゴシック"/>
        <a:cs typeface="ＭＳ Ｐゴシック"/>
      </a:defRPr>
    </a:lvl8pPr>
    <a:lvl9pPr marL="3657600" algn="l" defTabSz="914400" rtl="0" eaLnBrk="1" latinLnBrk="0" hangingPunct="1">
      <a:defRPr kern="1200">
        <a:solidFill>
          <a:schemeClr val="tx1"/>
        </a:solidFill>
        <a:latin typeface="Arial" charset="0"/>
        <a:ea typeface="ＭＳ Ｐゴシック"/>
        <a:cs typeface="ＭＳ Ｐゴシック"/>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AB1B38"/>
    <a:srgbClr val="A91638"/>
    <a:srgbClr val="9900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269" autoAdjust="0"/>
    <p:restoredTop sz="94660"/>
  </p:normalViewPr>
  <p:slideViewPr>
    <p:cSldViewPr snapToGrid="0" snapToObjects="1">
      <p:cViewPr varScale="1">
        <p:scale>
          <a:sx n="125" d="100"/>
          <a:sy n="125" d="100"/>
        </p:scale>
        <p:origin x="-1230" y="-96"/>
      </p:cViewPr>
      <p:guideLst>
        <p:guide orient="horz" pos="2160"/>
        <p:guide pos="2880"/>
      </p:guideLst>
    </p:cSldViewPr>
  </p:slideViewPr>
  <p:outlineViewPr>
    <p:cViewPr>
      <p:scale>
        <a:sx n="33" d="100"/>
        <a:sy n="33" d="100"/>
      </p:scale>
      <p:origin x="0" y="808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32" tIns="45716" rIns="91432" bIns="45716" numCol="1" anchor="t" anchorCtr="0" compatLnSpc="1">
            <a:prstTxWarp prst="textNoShape">
              <a:avLst/>
            </a:prstTxWarp>
          </a:bodyPr>
          <a:lstStyle>
            <a:lvl1pPr algn="l">
              <a:defRPr sz="1200"/>
            </a:lvl1pPr>
          </a:lstStyle>
          <a:p>
            <a:pPr>
              <a:defRPr/>
            </a:pPr>
            <a:endParaRPr lang="en-US"/>
          </a:p>
        </p:txBody>
      </p:sp>
      <p:sp>
        <p:nvSpPr>
          <p:cNvPr id="5017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p:spPr>
        <p:txBody>
          <a:bodyPr vert="horz" wrap="square" lIns="91432" tIns="45716" rIns="91432" bIns="45716" numCol="1" anchor="t" anchorCtr="0" compatLnSpc="1">
            <a:prstTxWarp prst="textNoShape">
              <a:avLst/>
            </a:prstTxWarp>
          </a:bodyPr>
          <a:lstStyle>
            <a:lvl1pPr algn="r">
              <a:defRPr sz="1200"/>
            </a:lvl1pPr>
          </a:lstStyle>
          <a:p>
            <a:pPr>
              <a:defRPr/>
            </a:pPr>
            <a:fld id="{A8D843D6-A4D3-4025-9DAE-1CF6FBC0AC0C}" type="datetimeFigureOut">
              <a:rPr lang="en-US"/>
              <a:pPr>
                <a:defRPr/>
              </a:pPr>
              <a:t>4/21/2015</a:t>
            </a:fld>
            <a:endParaRPr lang="en-US"/>
          </a:p>
        </p:txBody>
      </p:sp>
      <p:sp>
        <p:nvSpPr>
          <p:cNvPr id="5018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p:spPr>
        <p:txBody>
          <a:bodyPr vert="horz" wrap="square" lIns="91432" tIns="45716" rIns="91432" bIns="45716" numCol="1" anchor="b" anchorCtr="0" compatLnSpc="1">
            <a:prstTxWarp prst="textNoShape">
              <a:avLst/>
            </a:prstTxWarp>
          </a:bodyPr>
          <a:lstStyle>
            <a:lvl1pPr algn="l">
              <a:defRPr sz="1200"/>
            </a:lvl1pPr>
          </a:lstStyle>
          <a:p>
            <a:pPr>
              <a:defRPr/>
            </a:pPr>
            <a:endParaRPr lang="en-US"/>
          </a:p>
        </p:txBody>
      </p:sp>
      <p:sp>
        <p:nvSpPr>
          <p:cNvPr id="5018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p:spPr>
        <p:txBody>
          <a:bodyPr vert="horz" wrap="square" lIns="91432" tIns="45716" rIns="91432" bIns="45716" numCol="1" anchor="b" anchorCtr="0" compatLnSpc="1">
            <a:prstTxWarp prst="textNoShape">
              <a:avLst/>
            </a:prstTxWarp>
          </a:bodyPr>
          <a:lstStyle>
            <a:lvl1pPr algn="r">
              <a:defRPr sz="1200"/>
            </a:lvl1pPr>
          </a:lstStyle>
          <a:p>
            <a:pPr>
              <a:defRPr/>
            </a:pPr>
            <a:fld id="{985EFD50-9997-4DFD-BFAB-AED73F853072}"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2971800" cy="457200"/>
          </a:xfrm>
          <a:prstGeom prst="rect">
            <a:avLst/>
          </a:prstGeom>
          <a:noFill/>
          <a:ln w="9525">
            <a:noFill/>
            <a:miter lim="800000"/>
            <a:headEnd/>
            <a:tailEnd/>
          </a:ln>
        </p:spPr>
        <p:txBody>
          <a:bodyPr vert="horz" wrap="square" lIns="91432" tIns="45716" rIns="91432" bIns="45716" numCol="1" anchor="t" anchorCtr="0" compatLnSpc="1">
            <a:prstTxWarp prst="textNoShape">
              <a:avLst/>
            </a:prstTxWarp>
          </a:bodyPr>
          <a:lstStyle>
            <a:lvl1pPr algn="l">
              <a:defRPr sz="1200"/>
            </a:lvl1pPr>
          </a:lstStyle>
          <a:p>
            <a:pPr>
              <a:defRPr/>
            </a:pPr>
            <a:endParaRPr lang="en-US"/>
          </a:p>
        </p:txBody>
      </p:sp>
      <p:sp>
        <p:nvSpPr>
          <p:cNvPr id="3" name="Date Placeholder 2"/>
          <p:cNvSpPr>
            <a:spLocks noGrp="1"/>
          </p:cNvSpPr>
          <p:nvPr>
            <p:ph type="dt" idx="1"/>
          </p:nvPr>
        </p:nvSpPr>
        <p:spPr bwMode="auto">
          <a:xfrm>
            <a:off x="3884613" y="0"/>
            <a:ext cx="2971800" cy="457200"/>
          </a:xfrm>
          <a:prstGeom prst="rect">
            <a:avLst/>
          </a:prstGeom>
          <a:noFill/>
          <a:ln w="9525">
            <a:noFill/>
            <a:miter lim="800000"/>
            <a:headEnd/>
            <a:tailEnd/>
          </a:ln>
        </p:spPr>
        <p:txBody>
          <a:bodyPr vert="horz" wrap="square" lIns="91432" tIns="45716" rIns="91432" bIns="45716" numCol="1" anchor="t" anchorCtr="0" compatLnSpc="1">
            <a:prstTxWarp prst="textNoShape">
              <a:avLst/>
            </a:prstTxWarp>
          </a:bodyPr>
          <a:lstStyle>
            <a:lvl1pPr algn="r">
              <a:defRPr sz="1200"/>
            </a:lvl1pPr>
          </a:lstStyle>
          <a:p>
            <a:pPr>
              <a:defRPr/>
            </a:pPr>
            <a:fld id="{E6E25FF2-29C0-4155-A834-20AED709ED5D}" type="datetimeFigureOut">
              <a:rPr lang="en-US"/>
              <a:pPr>
                <a:defRPr/>
              </a:pPr>
              <a:t>4/21/2015</a:t>
            </a:fld>
            <a:endParaRPr lang="en-US"/>
          </a:p>
        </p:txBody>
      </p:sp>
      <p:sp>
        <p:nvSpPr>
          <p:cNvPr id="4" name="Slide Image Placeholder 3"/>
          <p:cNvSpPr>
            <a:spLocks noGrp="1" noRot="1" noChangeAspect="1"/>
          </p:cNvSpPr>
          <p:nvPr>
            <p:ph type="sldImg" idx="2"/>
          </p:nvPr>
        </p:nvSpPr>
        <p:spPr>
          <a:xfrm>
            <a:off x="1144588"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bwMode="auto">
          <a:xfrm>
            <a:off x="685800" y="4343400"/>
            <a:ext cx="5486400" cy="4114800"/>
          </a:xfrm>
          <a:prstGeom prst="rect">
            <a:avLst/>
          </a:prstGeom>
          <a:noFill/>
          <a:ln w="9525">
            <a:noFill/>
            <a:miter lim="800000"/>
            <a:headEnd/>
            <a:tailEnd/>
          </a:ln>
        </p:spPr>
        <p:txBody>
          <a:bodyPr vert="horz" wrap="square" lIns="91432" tIns="45716" rIns="91432" bIns="4571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bwMode="auto">
          <a:xfrm>
            <a:off x="0" y="8685213"/>
            <a:ext cx="2971800" cy="457200"/>
          </a:xfrm>
          <a:prstGeom prst="rect">
            <a:avLst/>
          </a:prstGeom>
          <a:noFill/>
          <a:ln w="9525">
            <a:noFill/>
            <a:miter lim="800000"/>
            <a:headEnd/>
            <a:tailEnd/>
          </a:ln>
        </p:spPr>
        <p:txBody>
          <a:bodyPr vert="horz" wrap="square" lIns="91432" tIns="45716" rIns="91432" bIns="45716" numCol="1" anchor="b" anchorCtr="0" compatLnSpc="1">
            <a:prstTxWarp prst="textNoShape">
              <a:avLst/>
            </a:prstTxWarp>
          </a:bodyPr>
          <a:lstStyle>
            <a:lvl1pPr algn="l">
              <a:defRPr sz="1200"/>
            </a:lvl1pPr>
          </a:lstStyle>
          <a:p>
            <a:pPr>
              <a:defRPr/>
            </a:pPr>
            <a:endParaRPr lang="en-US"/>
          </a:p>
        </p:txBody>
      </p:sp>
      <p:sp>
        <p:nvSpPr>
          <p:cNvPr id="7" name="Slide Number Placeholder 6"/>
          <p:cNvSpPr>
            <a:spLocks noGrp="1"/>
          </p:cNvSpPr>
          <p:nvPr>
            <p:ph type="sldNum" sz="quarter" idx="5"/>
          </p:nvPr>
        </p:nvSpPr>
        <p:spPr bwMode="auto">
          <a:xfrm>
            <a:off x="3884613" y="8685213"/>
            <a:ext cx="2971800" cy="457200"/>
          </a:xfrm>
          <a:prstGeom prst="rect">
            <a:avLst/>
          </a:prstGeom>
          <a:noFill/>
          <a:ln w="9525">
            <a:noFill/>
            <a:miter lim="800000"/>
            <a:headEnd/>
            <a:tailEnd/>
          </a:ln>
        </p:spPr>
        <p:txBody>
          <a:bodyPr vert="horz" wrap="square" lIns="91432" tIns="45716" rIns="91432" bIns="45716" numCol="1" anchor="b" anchorCtr="0" compatLnSpc="1">
            <a:prstTxWarp prst="textNoShape">
              <a:avLst/>
            </a:prstTxWarp>
          </a:bodyPr>
          <a:lstStyle>
            <a:lvl1pPr algn="r">
              <a:defRPr sz="1200"/>
            </a:lvl1pPr>
          </a:lstStyle>
          <a:p>
            <a:pPr>
              <a:defRPr/>
            </a:pPr>
            <a:fld id="{8DF19D5A-DB44-4661-B1A4-FC63CAEA6FC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Rectangle 2"/>
          <p:cNvSpPr/>
          <p:nvPr userDrawn="1"/>
        </p:nvSpPr>
        <p:spPr>
          <a:xfrm>
            <a:off x="1774825" y="4762500"/>
            <a:ext cx="4572000" cy="1190625"/>
          </a:xfrm>
          <a:prstGeom prst="rect">
            <a:avLst/>
          </a:prstGeom>
        </p:spPr>
        <p:txBody>
          <a:bodyPr>
            <a:spAutoFit/>
          </a:bodyPr>
          <a:lstStyle/>
          <a:p>
            <a:pPr>
              <a:defRPr/>
            </a:pPr>
            <a:r>
              <a:rPr lang="en-US" dirty="0">
                <a:ea typeface="ＭＳ Ｐゴシック" charset="-128"/>
                <a:cs typeface="ＭＳ Ｐゴシック" charset="-128"/>
              </a:rPr>
              <a:t>Your Choice for:</a:t>
            </a:r>
          </a:p>
          <a:p>
            <a:pPr>
              <a:buFontTx/>
              <a:buChar char="•"/>
              <a:defRPr/>
            </a:pPr>
            <a:r>
              <a:rPr lang="en-US" dirty="0">
                <a:ea typeface="ＭＳ Ｐゴシック" charset="-128"/>
                <a:cs typeface="ＭＳ Ｐゴシック" charset="-128"/>
              </a:rPr>
              <a:t>     </a:t>
            </a:r>
            <a:r>
              <a:rPr lang="en-US" i="1" dirty="0">
                <a:ea typeface="ＭＳ Ｐゴシック" charset="-128"/>
                <a:cs typeface="ＭＳ Ｐゴシック" charset="-128"/>
              </a:rPr>
              <a:t>Superior Cost Management</a:t>
            </a:r>
          </a:p>
          <a:p>
            <a:pPr>
              <a:buFontTx/>
              <a:buChar char="•"/>
              <a:defRPr/>
            </a:pPr>
            <a:r>
              <a:rPr lang="en-US" i="1" dirty="0">
                <a:ea typeface="ＭＳ Ｐゴシック" charset="-128"/>
                <a:cs typeface="ＭＳ Ｐゴシック" charset="-128"/>
              </a:rPr>
              <a:t>     Superior Service</a:t>
            </a:r>
          </a:p>
          <a:p>
            <a:pPr>
              <a:buFontTx/>
              <a:buChar char="•"/>
              <a:defRPr/>
            </a:pPr>
            <a:r>
              <a:rPr lang="en-US" i="1" dirty="0">
                <a:ea typeface="ＭＳ Ｐゴシック" charset="-128"/>
                <a:cs typeface="ＭＳ Ｐゴシック" charset="-128"/>
              </a:rPr>
              <a:t>     Superior Technology </a:t>
            </a:r>
          </a:p>
        </p:txBody>
      </p:sp>
      <p:sp>
        <p:nvSpPr>
          <p:cNvPr id="2" name="Title 1"/>
          <p:cNvSpPr>
            <a:spLocks noGrp="1"/>
          </p:cNvSpPr>
          <p:nvPr>
            <p:ph type="ctrTitle"/>
          </p:nvPr>
        </p:nvSpPr>
        <p:spPr>
          <a:xfrm>
            <a:off x="1575200" y="2130425"/>
            <a:ext cx="7414166" cy="1470025"/>
          </a:xfrm>
        </p:spPr>
        <p:txBody>
          <a:bodyPr/>
          <a:lstStyle>
            <a:lvl1pPr algn="ctr">
              <a:defRPr sz="3200" baseline="0"/>
            </a:lvl1pPr>
          </a:lstStyle>
          <a:p>
            <a:r>
              <a:rPr lang="en-US" smtClean="0"/>
              <a:t>Click to edit Master title style</a:t>
            </a:r>
            <a:endParaRPr lang="en-US" dirty="0"/>
          </a:p>
        </p:txBody>
      </p:sp>
      <p:sp>
        <p:nvSpPr>
          <p:cNvPr id="4" name="Footer Placeholder 4"/>
          <p:cNvSpPr>
            <a:spLocks noGrp="1"/>
          </p:cNvSpPr>
          <p:nvPr>
            <p:ph type="ftr" sz="quarter" idx="10"/>
          </p:nvPr>
        </p:nvSpPr>
        <p:spPr/>
        <p:txBody>
          <a:bodyPr/>
          <a:lstStyle>
            <a:lvl1pPr>
              <a:defRPr/>
            </a:lvl1pPr>
          </a:lstStyle>
          <a:p>
            <a:pPr>
              <a:defRPr/>
            </a:pPr>
            <a:endParaRPr lang="en-US"/>
          </a:p>
        </p:txBody>
      </p:sp>
      <p:sp>
        <p:nvSpPr>
          <p:cNvPr id="5" name="Slide Number Placeholder 5"/>
          <p:cNvSpPr>
            <a:spLocks noGrp="1"/>
          </p:cNvSpPr>
          <p:nvPr>
            <p:ph type="sldNum" sz="quarter" idx="11"/>
          </p:nvPr>
        </p:nvSpPr>
        <p:spPr>
          <a:xfrm>
            <a:off x="7010400" y="6469063"/>
            <a:ext cx="2133600" cy="365125"/>
          </a:xfrm>
        </p:spPr>
        <p:txBody>
          <a:bodyPr/>
          <a:lstStyle>
            <a:lvl1pPr>
              <a:defRPr>
                <a:solidFill>
                  <a:schemeClr val="tx1"/>
                </a:solidFill>
                <a:latin typeface="Calibri" pitchFamily="34" charset="0"/>
                <a:ea typeface="ＭＳ Ｐゴシック"/>
                <a:cs typeface="ＭＳ Ｐゴシック"/>
              </a:defRPr>
            </a:lvl1pPr>
          </a:lstStyle>
          <a:p>
            <a:pPr>
              <a:defRPr/>
            </a:pPr>
            <a:fld id="{895CD87F-3F3C-456F-9AF7-316F80E8D01C}" type="slidenum">
              <a:rPr lang="en-US"/>
              <a:pPr>
                <a:defRPr/>
              </a:pPr>
              <a:t>‹#›</a:t>
            </a:fld>
            <a:r>
              <a:rPr lang="en-US"/>
              <a:t>1</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FF55BAE-4A62-4B61-8D18-709F7B58878C}" type="datetime1">
              <a:rPr lang="en-US"/>
              <a:pPr>
                <a:defRPr/>
              </a:pPr>
              <a:t>4/21/2015</a:t>
            </a:fld>
            <a:r>
              <a:rPr lang="en-US"/>
              <a:t>12/16/2010</a:t>
            </a:r>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524CDD2-C385-4B02-81DB-99970D292BE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BA51600-94AC-419D-B797-E5223FB176A5}" type="datetime1">
              <a:rPr lang="en-US"/>
              <a:pPr>
                <a:defRPr/>
              </a:pPr>
              <a:t>4/21/2015</a:t>
            </a:fld>
            <a:r>
              <a:rPr lang="en-US"/>
              <a:t>12/16/2010</a:t>
            </a:r>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C6363D5-E4D5-4393-B11C-99C51780740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03965" y="926599"/>
            <a:ext cx="4659624" cy="518768"/>
          </a:xfrm>
        </p:spPr>
        <p:txBody>
          <a:bodyPr/>
          <a:lstStyle>
            <a:lvl1pPr algn="r">
              <a:defRPr sz="3600" b="1" i="1">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459740" y="1491860"/>
            <a:ext cx="7595602" cy="5031125"/>
          </a:xfrm>
        </p:spPr>
        <p:txBody>
          <a:bodyPr/>
          <a:lstStyle>
            <a:lvl1pPr marL="230188" indent="-230188">
              <a:defRPr sz="2400"/>
            </a:lvl1pPr>
            <a:lvl2pPr marL="512763" indent="-225425" defTabSz="511175">
              <a:defRPr sz="2000"/>
            </a:lvl2pPr>
            <a:lvl3pPr marL="796925" indent="-228600">
              <a:defRPr sz="1800"/>
            </a:lvl3pPr>
            <a:lvl4pPr marL="1089025" indent="-228600">
              <a:defRPr sz="1600"/>
            </a:lvl4pPr>
            <a:lvl5pPr marL="1314450" indent="-228600">
              <a:buFont typeface="Arial"/>
              <a:buChar char="•"/>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4"/>
          <p:cNvSpPr>
            <a:spLocks noGrp="1"/>
          </p:cNvSpPr>
          <p:nvPr>
            <p:ph type="ftr" sz="quarter" idx="10"/>
          </p:nvPr>
        </p:nvSpPr>
        <p:spPr/>
        <p:txBody>
          <a:bodyPr/>
          <a:lstStyle>
            <a:lvl1pPr>
              <a:defRPr/>
            </a:lvl1pPr>
          </a:lstStyle>
          <a:p>
            <a:pPr>
              <a:defRPr/>
            </a:pPr>
            <a:endParaRPr lang="en-US"/>
          </a:p>
        </p:txBody>
      </p:sp>
      <p:sp>
        <p:nvSpPr>
          <p:cNvPr id="5" name="Slide Number Placeholder 5"/>
          <p:cNvSpPr>
            <a:spLocks noGrp="1"/>
          </p:cNvSpPr>
          <p:nvPr>
            <p:ph type="sldNum" sz="quarter" idx="11"/>
          </p:nvPr>
        </p:nvSpPr>
        <p:spPr>
          <a:xfrm>
            <a:off x="7831138" y="6523038"/>
            <a:ext cx="1073150" cy="198437"/>
          </a:xfrm>
        </p:spPr>
        <p:txBody>
          <a:bodyPr/>
          <a:lstStyle>
            <a:lvl1pPr>
              <a:defRPr sz="1000"/>
            </a:lvl1pPr>
          </a:lstStyle>
          <a:p>
            <a:pPr>
              <a:defRPr/>
            </a:pPr>
            <a:r>
              <a:rPr lang="en-US"/>
              <a:t>Page </a:t>
            </a:r>
            <a:fld id="{6A40B00A-E66C-4180-8C12-0C570D9FA93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2CA0296-FD2F-4AF2-88D2-B8748360198B}" type="datetime1">
              <a:rPr lang="en-US"/>
              <a:pPr>
                <a:defRPr/>
              </a:pPr>
              <a:t>4/21/2015</a:t>
            </a:fld>
            <a:r>
              <a:rPr lang="en-US"/>
              <a:t>12/16/2010</a:t>
            </a:r>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D380852-6BFD-4AFC-95E0-CEE0DD3643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944F567-F48D-4880-87AC-690D9CBD115C}" type="datetime1">
              <a:rPr lang="en-US"/>
              <a:pPr>
                <a:defRPr/>
              </a:pPr>
              <a:t>4/21/2015</a:t>
            </a:fld>
            <a:r>
              <a:rPr lang="en-US"/>
              <a:t>12/16/2010</a:t>
            </a:r>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BABD4D2-F7C4-43B1-9E07-4CF916099C6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416258" y="1535113"/>
            <a:ext cx="3764504" cy="39266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1416258" y="1927778"/>
            <a:ext cx="3764504" cy="4198385"/>
          </a:xfrm>
        </p:spPr>
        <p:txBody>
          <a:bodyPr/>
          <a:lstStyle>
            <a:lvl1pPr marL="231775" indent="-223838">
              <a:defRPr sz="2000"/>
            </a:lvl1pPr>
            <a:lvl2pPr marL="576263" indent="-293688">
              <a:defRPr sz="1800"/>
            </a:lvl2pPr>
            <a:lvl3pPr marL="860425" indent="-230188">
              <a:defRPr sz="1600"/>
            </a:lvl3pPr>
            <a:lvl4pPr marL="1141413" indent="-280988">
              <a:defRPr sz="1400"/>
            </a:lvl4pPr>
            <a:lvl5pPr marL="1370013" indent="-228600">
              <a:buFont typeface="Arial"/>
              <a:buChar char="•"/>
              <a:defRPr sz="12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5306052" y="1535113"/>
            <a:ext cx="3618310" cy="39266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0" name="Title 1"/>
          <p:cNvSpPr>
            <a:spLocks noGrp="1"/>
          </p:cNvSpPr>
          <p:nvPr>
            <p:ph type="title"/>
          </p:nvPr>
        </p:nvSpPr>
        <p:spPr>
          <a:xfrm>
            <a:off x="4403965" y="926599"/>
            <a:ext cx="4659624" cy="518768"/>
          </a:xfrm>
        </p:spPr>
        <p:txBody>
          <a:bodyPr/>
          <a:lstStyle>
            <a:lvl1pPr algn="r">
              <a:defRPr sz="3600" b="1" i="1">
                <a:solidFill>
                  <a:schemeClr val="bg1"/>
                </a:solidFill>
              </a:defRPr>
            </a:lvl1pPr>
          </a:lstStyle>
          <a:p>
            <a:r>
              <a:rPr lang="en-US" dirty="0" smtClean="0"/>
              <a:t>Click to edit Master title style</a:t>
            </a:r>
            <a:endParaRPr lang="en-US" dirty="0"/>
          </a:p>
        </p:txBody>
      </p:sp>
      <p:sp>
        <p:nvSpPr>
          <p:cNvPr id="11" name="Content Placeholder 3"/>
          <p:cNvSpPr>
            <a:spLocks noGrp="1"/>
          </p:cNvSpPr>
          <p:nvPr>
            <p:ph sz="half" idx="13"/>
          </p:nvPr>
        </p:nvSpPr>
        <p:spPr>
          <a:xfrm>
            <a:off x="5306052" y="1927778"/>
            <a:ext cx="3618310" cy="4198385"/>
          </a:xfrm>
        </p:spPr>
        <p:txBody>
          <a:bodyPr/>
          <a:lstStyle>
            <a:lvl1pPr marL="231775" indent="-223838">
              <a:defRPr sz="2000"/>
            </a:lvl1pPr>
            <a:lvl2pPr marL="576263" indent="-293688">
              <a:defRPr sz="1800"/>
            </a:lvl2pPr>
            <a:lvl3pPr marL="860425" indent="-230188">
              <a:defRPr sz="1600"/>
            </a:lvl3pPr>
            <a:lvl4pPr marL="1141413" indent="-280988">
              <a:defRPr sz="1400"/>
            </a:lvl4pPr>
            <a:lvl5pPr marL="1370013" indent="-228600">
              <a:buFont typeface="Arial"/>
              <a:buChar char="•"/>
              <a:defRPr sz="12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3"/>
          <p:cNvSpPr>
            <a:spLocks noGrp="1"/>
          </p:cNvSpPr>
          <p:nvPr>
            <p:ph type="dt" sz="half" idx="14"/>
          </p:nvPr>
        </p:nvSpPr>
        <p:spPr/>
        <p:txBody>
          <a:bodyPr/>
          <a:lstStyle>
            <a:lvl1pPr>
              <a:defRPr/>
            </a:lvl1pPr>
          </a:lstStyle>
          <a:p>
            <a:pPr>
              <a:defRPr/>
            </a:pPr>
            <a:fld id="{B7A2A1DC-C5FE-4CEA-ACBD-10247A781F8B}" type="datetime1">
              <a:rPr lang="en-US"/>
              <a:pPr>
                <a:defRPr/>
              </a:pPr>
              <a:t>4/21/2015</a:t>
            </a:fld>
            <a:r>
              <a:rPr lang="en-US"/>
              <a:t>12/16/2010</a:t>
            </a:r>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pPr>
              <a:defRPr/>
            </a:pPr>
            <a:fld id="{B05B2025-7C06-4907-A601-C1A7DC9F630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8EA92C9-70E9-45EC-91A3-C18FAA06A6F7}" type="datetime1">
              <a:rPr lang="en-US"/>
              <a:pPr>
                <a:defRPr/>
              </a:pPr>
              <a:t>4/21/2015</a:t>
            </a:fld>
            <a:r>
              <a:rPr lang="en-US"/>
              <a:t>12/16/2010</a:t>
            </a:r>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742E43E-70BA-45D7-BAEA-37EA2393513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909AF74-8446-451D-946C-D1E95EC83352}" type="datetime1">
              <a:rPr lang="en-US"/>
              <a:pPr>
                <a:defRPr/>
              </a:pPr>
              <a:t>4/21/2015</a:t>
            </a:fld>
            <a:r>
              <a:rPr lang="en-US"/>
              <a:t>12/16/2010</a:t>
            </a:r>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E07A4FBE-9FB5-4675-B878-C5CCB7F7FA9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00F70F3-B5A4-4A5B-AFE1-F659314747F6}" type="datetime1">
              <a:rPr lang="en-US"/>
              <a:pPr>
                <a:defRPr/>
              </a:pPr>
              <a:t>4/21/2015</a:t>
            </a:fld>
            <a:r>
              <a:rPr lang="en-US"/>
              <a:t>12/16/2010</a:t>
            </a:r>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C115A14-B5CC-4B7B-BA88-0658CA9EC2F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6C08739-DA17-4A19-95A3-8FF092CEA112}" type="datetime1">
              <a:rPr lang="en-US"/>
              <a:pPr>
                <a:defRPr/>
              </a:pPr>
              <a:t>4/21/2015</a:t>
            </a:fld>
            <a:r>
              <a:rPr lang="en-US"/>
              <a:t>12/16/2010</a:t>
            </a:r>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DDCF12-A21D-47AB-9874-D54C8A067E1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31188"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31188"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5188" cy="365125"/>
          </a:xfrm>
          <a:prstGeom prst="rect">
            <a:avLst/>
          </a:prstGeom>
        </p:spPr>
        <p:txBody>
          <a:bodyPr vert="horz" wrap="square" lIns="91440" tIns="45720" rIns="91440" bIns="45720" numCol="1" anchor="ctr" anchorCtr="0" compatLnSpc="1">
            <a:prstTxWarp prst="textNoShape">
              <a:avLst/>
            </a:prstTxWarp>
          </a:bodyPr>
          <a:lstStyle>
            <a:lvl1pPr algn="l">
              <a:defRPr sz="1200">
                <a:solidFill>
                  <a:srgbClr val="898989"/>
                </a:solidFill>
                <a:latin typeface="Calibri" pitchFamily="34" charset="0"/>
                <a:ea typeface="ＭＳ Ｐゴシック"/>
                <a:cs typeface="ＭＳ Ｐゴシック"/>
              </a:defRPr>
            </a:lvl1pPr>
          </a:lstStyle>
          <a:p>
            <a:pPr>
              <a:defRPr/>
            </a:pPr>
            <a:fld id="{056B852E-56F2-414C-8774-BDA7C20ED4EA}" type="datetime1">
              <a:rPr lang="en-US"/>
              <a:pPr>
                <a:defRPr/>
              </a:pPr>
              <a:t>4/21/2015</a:t>
            </a:fld>
            <a:r>
              <a:rPr lang="en-US"/>
              <a:t>12/16/2010</a:t>
            </a:r>
          </a:p>
        </p:txBody>
      </p:sp>
      <p:sp>
        <p:nvSpPr>
          <p:cNvPr id="5" name="Footer Placeholder 4"/>
          <p:cNvSpPr>
            <a:spLocks noGrp="1"/>
          </p:cNvSpPr>
          <p:nvPr>
            <p:ph type="ftr" sz="quarter" idx="3"/>
          </p:nvPr>
        </p:nvSpPr>
        <p:spPr>
          <a:xfrm>
            <a:off x="3124200" y="6356350"/>
            <a:ext cx="2897188"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ea typeface="ＭＳ Ｐゴシック"/>
                <a:cs typeface="ＭＳ Ｐゴシック"/>
              </a:defRPr>
            </a:lvl1pPr>
          </a:lstStyle>
          <a:p>
            <a:pPr>
              <a:defRPr/>
            </a:pPr>
            <a:endParaRPr lang="en-US"/>
          </a:p>
        </p:txBody>
      </p:sp>
      <p:sp>
        <p:nvSpPr>
          <p:cNvPr id="6" name="Slide Number Placeholder 5"/>
          <p:cNvSpPr>
            <a:spLocks noGrp="1"/>
          </p:cNvSpPr>
          <p:nvPr>
            <p:ph type="sldNum" sz="quarter" idx="4"/>
          </p:nvPr>
        </p:nvSpPr>
        <p:spPr>
          <a:xfrm>
            <a:off x="6553200" y="6356350"/>
            <a:ext cx="2135188"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ea typeface="ＭＳ Ｐゴシック" charset="-128"/>
                <a:cs typeface="+mn-cs"/>
              </a:defRPr>
            </a:lvl1pPr>
          </a:lstStyle>
          <a:p>
            <a:pPr>
              <a:defRPr/>
            </a:pPr>
            <a:fld id="{9C6CBDAA-461D-4A4E-B155-3A2782A6A40D}" type="slidenum">
              <a:rPr lang="en-US"/>
              <a:pPr>
                <a:defRPr/>
              </a:pPr>
              <a:t>‹#›</a:t>
            </a:fld>
            <a:endParaRPr lang="en-US"/>
          </a:p>
        </p:txBody>
      </p:sp>
      <p:pic>
        <p:nvPicPr>
          <p:cNvPr id="1031" name="Picture 7" descr="PowerPointMaster.tif"/>
          <p:cNvPicPr>
            <a:picLocks noChangeAspect="1"/>
          </p:cNvPicPr>
          <p:nvPr userDrawn="1"/>
        </p:nvPicPr>
        <p:blipFill>
          <a:blip r:embed="rId13"/>
          <a:srcRect/>
          <a:stretch>
            <a:fillRect/>
          </a:stretch>
        </p:blipFill>
        <p:spPr bwMode="auto">
          <a:xfrm>
            <a:off x="0" y="23813"/>
            <a:ext cx="9144000" cy="68103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0" r:id="rId1"/>
    <p:sldLayoutId id="2147483661"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Lst>
  <p:hf hdr="0" ftr="0"/>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ＭＳ Ｐゴシック"/>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ＭＳ Ｐゴシック"/>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ＭＳ Ｐゴシック"/>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ＭＳ Ｐゴシック"/>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a:p>
        </p:txBody>
      </p:sp>
      <p:sp>
        <p:nvSpPr>
          <p:cNvPr id="15361" name="Slide Number Placeholder 5"/>
          <p:cNvSpPr>
            <a:spLocks noGrp="1"/>
          </p:cNvSpPr>
          <p:nvPr>
            <p:ph type="sldNum" sz="quarter" idx="12"/>
          </p:nvPr>
        </p:nvSpPr>
        <p:spPr/>
        <p:txBody>
          <a:bodyPr/>
          <a:lstStyle/>
          <a:p>
            <a:r>
              <a:rPr lang="en-US" smtClean="0"/>
              <a:t>1</a:t>
            </a:r>
            <a:endParaRPr lang="en-US" smtClean="0"/>
          </a:p>
        </p:txBody>
      </p:sp>
      <p:sp>
        <p:nvSpPr>
          <p:cNvPr id="15362" name="TextBox 1"/>
          <p:cNvSpPr txBox="1">
            <a:spLocks noChangeArrowheads="1"/>
          </p:cNvSpPr>
          <p:nvPr/>
        </p:nvSpPr>
        <p:spPr bwMode="auto">
          <a:xfrm>
            <a:off x="1620838" y="2660630"/>
            <a:ext cx="7456487" cy="3416320"/>
          </a:xfrm>
          <a:prstGeom prst="rect">
            <a:avLst/>
          </a:prstGeom>
          <a:noFill/>
          <a:ln w="9525">
            <a:noFill/>
            <a:miter lim="800000"/>
            <a:headEnd/>
            <a:tailEnd/>
          </a:ln>
        </p:spPr>
        <p:txBody>
          <a:bodyPr>
            <a:spAutoFit/>
          </a:bodyPr>
          <a:lstStyle/>
          <a:p>
            <a:pPr algn="ctr"/>
            <a:r>
              <a:rPr lang="en-US" sz="3600" dirty="0"/>
              <a:t>PPACA EMPLOYER </a:t>
            </a:r>
          </a:p>
          <a:p>
            <a:pPr algn="ctr"/>
            <a:r>
              <a:rPr lang="en-US" sz="3600" dirty="0"/>
              <a:t>RESPONSIBILITY</a:t>
            </a:r>
          </a:p>
          <a:p>
            <a:pPr algn="ctr"/>
            <a:endParaRPr lang="en-US" sz="3600" dirty="0"/>
          </a:p>
          <a:p>
            <a:pPr algn="ctr"/>
            <a:r>
              <a:rPr lang="en-US" sz="3600" dirty="0"/>
              <a:t>Pay or </a:t>
            </a:r>
            <a:r>
              <a:rPr lang="en-US" sz="3600" dirty="0" smtClean="0"/>
              <a:t>Play</a:t>
            </a:r>
          </a:p>
          <a:p>
            <a:pPr algn="ctr"/>
            <a:r>
              <a:rPr lang="en-US" sz="3600" dirty="0" smtClean="0"/>
              <a:t>ELIGIBILITY MANDATES &amp; OPTIONS</a:t>
            </a:r>
            <a:endParaRPr lang="en-US" sz="2400" dirty="0"/>
          </a:p>
        </p:txBody>
      </p:sp>
      <p:sp>
        <p:nvSpPr>
          <p:cNvPr id="15363" name="TextBox 4"/>
          <p:cNvSpPr txBox="1">
            <a:spLocks noChangeArrowheads="1"/>
          </p:cNvSpPr>
          <p:nvPr/>
        </p:nvSpPr>
        <p:spPr bwMode="auto">
          <a:xfrm>
            <a:off x="2913661" y="6172994"/>
            <a:ext cx="5540375" cy="366712"/>
          </a:xfrm>
          <a:prstGeom prst="rect">
            <a:avLst/>
          </a:prstGeom>
          <a:noFill/>
          <a:ln w="9525">
            <a:noFill/>
            <a:miter lim="800000"/>
            <a:headEnd/>
            <a:tailEnd/>
          </a:ln>
        </p:spPr>
        <p:txBody>
          <a:bodyPr>
            <a:spAutoFit/>
          </a:bodyPr>
          <a:lstStyle/>
          <a:p>
            <a:r>
              <a:rPr lang="en-US" dirty="0"/>
              <a:t>Roger Cowan, Administrative Procedures Manager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Content Placeholder 2"/>
          <p:cNvSpPr>
            <a:spLocks noGrp="1"/>
          </p:cNvSpPr>
          <p:nvPr>
            <p:ph idx="4294967295"/>
          </p:nvPr>
        </p:nvSpPr>
        <p:spPr>
          <a:xfrm>
            <a:off x="1460500" y="1492250"/>
            <a:ext cx="7594600" cy="5030788"/>
          </a:xfrm>
        </p:spPr>
        <p:txBody>
          <a:bodyPr/>
          <a:lstStyle/>
          <a:p>
            <a:pPr marL="609600" indent="-609600">
              <a:buFont typeface="Arial" charset="0"/>
              <a:buNone/>
            </a:pPr>
            <a:endParaRPr lang="en-US" sz="2400" dirty="0" smtClean="0">
              <a:ea typeface="ＭＳ Ｐゴシック"/>
              <a:cs typeface="ＭＳ Ｐゴシック"/>
            </a:endParaRPr>
          </a:p>
          <a:p>
            <a:pPr marL="609600" indent="-609600">
              <a:buFont typeface="Arial" charset="0"/>
              <a:buNone/>
            </a:pPr>
            <a:r>
              <a:rPr lang="en-US" sz="2400" dirty="0" smtClean="0">
                <a:ea typeface="ＭＳ Ｐゴシック"/>
                <a:cs typeface="ＭＳ Ｐゴシック"/>
              </a:rPr>
              <a:t>Classes of employees:</a:t>
            </a:r>
          </a:p>
          <a:p>
            <a:pPr marL="609600" indent="-609600">
              <a:buFont typeface="Arial" charset="0"/>
              <a:buNone/>
            </a:pPr>
            <a:endParaRPr lang="en-US" sz="2400" dirty="0" smtClean="0">
              <a:ea typeface="ＭＳ Ｐゴシック"/>
              <a:cs typeface="ＭＳ Ｐゴシック"/>
            </a:endParaRPr>
          </a:p>
          <a:p>
            <a:pPr marL="609600" indent="-609600"/>
            <a:r>
              <a:rPr lang="en-US" sz="2400" dirty="0" smtClean="0">
                <a:ea typeface="ＭＳ Ｐゴシック"/>
                <a:cs typeface="ＭＳ Ｐゴシック"/>
              </a:rPr>
              <a:t>Hourly:  Must use actual hours including paid time off</a:t>
            </a:r>
          </a:p>
          <a:p>
            <a:pPr marL="609600" indent="-609600"/>
            <a:r>
              <a:rPr lang="en-US" sz="2400" dirty="0" smtClean="0">
                <a:ea typeface="ＭＳ Ｐゴシック"/>
                <a:cs typeface="ＭＳ Ｐゴシック"/>
              </a:rPr>
              <a:t>Salaried and commissioned:  Employer must create a reasonable counting method that is applicable to all, taking into account normal hours worked, paid leave, and FLSA rules. The methodology picked by the employer must be consistently applied to all. Regulations indicate actual time worked or imputing a reasonable amount per day or week.</a:t>
            </a:r>
          </a:p>
          <a:p>
            <a:pPr marL="609600" indent="-609600"/>
            <a:r>
              <a:rPr lang="en-US" sz="2400" dirty="0" smtClean="0">
                <a:ea typeface="ＭＳ Ｐゴシック"/>
                <a:cs typeface="ＭＳ Ｐゴシック"/>
              </a:rPr>
              <a:t>Also includes FMLA and jury duty whether paid or not</a:t>
            </a:r>
          </a:p>
        </p:txBody>
      </p:sp>
      <p:sp>
        <p:nvSpPr>
          <p:cNvPr id="4" name="Slide Number Placeholder 3"/>
          <p:cNvSpPr txBox="1">
            <a:spLocks noGrp="1"/>
          </p:cNvSpPr>
          <p:nvPr/>
        </p:nvSpPr>
        <p:spPr>
          <a:xfrm>
            <a:off x="7831138" y="6523038"/>
            <a:ext cx="1073150" cy="198437"/>
          </a:xfrm>
          <a:prstGeom prst="rect">
            <a:avLst/>
          </a:prstGeom>
          <a:noFill/>
        </p:spPr>
        <p:txBody>
          <a:bodyPr anchor="ctr"/>
          <a:lstStyle/>
          <a:p>
            <a:pPr algn="r">
              <a:defRPr/>
            </a:pPr>
            <a:r>
              <a:rPr lang="en-US" sz="1000">
                <a:solidFill>
                  <a:srgbClr val="898989"/>
                </a:solidFill>
                <a:latin typeface="Calibri" charset="0"/>
                <a:ea typeface="ＭＳ Ｐゴシック" charset="-128"/>
                <a:cs typeface="+mn-cs"/>
              </a:rPr>
              <a:t>Page </a:t>
            </a:r>
            <a:fld id="{702CA2F9-25B0-4C6D-8D20-A698DC1C9862}" type="slidenum">
              <a:rPr lang="en-US" sz="1000">
                <a:solidFill>
                  <a:srgbClr val="898989"/>
                </a:solidFill>
                <a:latin typeface="Calibri" charset="0"/>
                <a:ea typeface="ＭＳ Ｐゴシック" charset="-128"/>
                <a:cs typeface="+mn-cs"/>
              </a:rPr>
              <a:pPr algn="r">
                <a:defRPr/>
              </a:pPr>
              <a:t>10</a:t>
            </a:fld>
            <a:endParaRPr lang="en-US" sz="1000">
              <a:solidFill>
                <a:srgbClr val="898989"/>
              </a:solidFill>
              <a:latin typeface="Calibri" charset="0"/>
              <a:ea typeface="ＭＳ Ｐゴシック" charset="-128"/>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Content Placeholder 2"/>
          <p:cNvSpPr>
            <a:spLocks noGrp="1"/>
          </p:cNvSpPr>
          <p:nvPr>
            <p:ph idx="4294967295"/>
          </p:nvPr>
        </p:nvSpPr>
        <p:spPr>
          <a:xfrm>
            <a:off x="1460500" y="1492250"/>
            <a:ext cx="7594600" cy="5030788"/>
          </a:xfrm>
        </p:spPr>
        <p:txBody>
          <a:bodyPr/>
          <a:lstStyle/>
          <a:p>
            <a:pPr marL="609600" indent="-609600">
              <a:buFont typeface="Arial" charset="0"/>
              <a:buNone/>
            </a:pPr>
            <a:endParaRPr lang="en-US" sz="2400" dirty="0" smtClean="0">
              <a:ea typeface="ＭＳ Ｐゴシック"/>
              <a:cs typeface="ＭＳ Ｐゴシック"/>
            </a:endParaRPr>
          </a:p>
          <a:p>
            <a:pPr marL="609600" indent="-609600" algn="ctr">
              <a:buFont typeface="Arial" charset="0"/>
              <a:buNone/>
            </a:pPr>
            <a:r>
              <a:rPr lang="en-US" sz="2800" dirty="0" smtClean="0">
                <a:ea typeface="ＭＳ Ｐゴシック"/>
                <a:cs typeface="ＭＳ Ｐゴシック"/>
              </a:rPr>
              <a:t>PENALTIES APPLICABLE ONLY TO LARGE EMPLOYERS</a:t>
            </a:r>
          </a:p>
          <a:p>
            <a:pPr marL="609600" indent="-609600">
              <a:buFont typeface="Arial" charset="0"/>
              <a:buNone/>
            </a:pPr>
            <a:r>
              <a:rPr lang="en-US" sz="2400" dirty="0" smtClean="0">
                <a:ea typeface="ＭＳ Ｐゴシック"/>
                <a:cs typeface="ＭＳ Ｐゴシック"/>
              </a:rPr>
              <a:t>Two separate penalties:</a:t>
            </a:r>
          </a:p>
          <a:p>
            <a:pPr marL="609600" indent="-609600">
              <a:buFont typeface="Arial" charset="0"/>
              <a:buAutoNum type="alphaLcPeriod"/>
            </a:pPr>
            <a:r>
              <a:rPr lang="en-US" sz="2400" dirty="0" smtClean="0">
                <a:ea typeface="ＭＳ Ｐゴシック"/>
                <a:cs typeface="ＭＳ Ｐゴシック"/>
              </a:rPr>
              <a:t>Penalty A:  For sponsor failing to sponsor </a:t>
            </a:r>
            <a:r>
              <a:rPr lang="en-US" sz="2400" b="1" u="sng" dirty="0" smtClean="0">
                <a:ea typeface="ＭＳ Ｐゴシック"/>
                <a:cs typeface="ＭＳ Ｐゴシック"/>
              </a:rPr>
              <a:t>any</a:t>
            </a:r>
            <a:r>
              <a:rPr lang="en-US" sz="2400" dirty="0" smtClean="0">
                <a:ea typeface="ＭＳ Ｐゴシック"/>
                <a:cs typeface="ＭＳ Ｐゴシック"/>
              </a:rPr>
              <a:t> health plan or failing to </a:t>
            </a:r>
            <a:r>
              <a:rPr lang="en-US" sz="2400" b="1" u="sng" dirty="0" smtClean="0">
                <a:ea typeface="ＭＳ Ｐゴシック"/>
                <a:cs typeface="ＭＳ Ｐゴシック"/>
              </a:rPr>
              <a:t>offer </a:t>
            </a:r>
            <a:r>
              <a:rPr lang="en-US" sz="2400" dirty="0" smtClean="0">
                <a:ea typeface="ＭＳ Ｐゴシック"/>
                <a:cs typeface="ＭＳ Ｐゴシック"/>
              </a:rPr>
              <a:t>an MEC plan to substantially all Full-Time employees. “Substantially all” employees is specifically defined as at least 70% of full time employees in 2015 and at least 95% in subsequent years.</a:t>
            </a:r>
          </a:p>
          <a:p>
            <a:pPr marL="609600" indent="-609600">
              <a:buFont typeface="Arial" charset="0"/>
              <a:buAutoNum type="alphaLcPeriod"/>
            </a:pPr>
            <a:r>
              <a:rPr lang="en-US" sz="2400" dirty="0" smtClean="0">
                <a:ea typeface="ＭＳ Ｐゴシック"/>
                <a:cs typeface="ＭＳ Ｐゴシック"/>
              </a:rPr>
              <a:t>Penalty B:  For sponsoring a health plan that is not MV or that is “unaffordable”.</a:t>
            </a:r>
            <a:endParaRPr lang="en-US" sz="2000" dirty="0" smtClean="0">
              <a:ea typeface="ＭＳ Ｐゴシック"/>
              <a:cs typeface="Arial" charset="0"/>
            </a:endParaRPr>
          </a:p>
          <a:p>
            <a:pPr marL="609600" indent="-609600">
              <a:buFont typeface="Arial" charset="0"/>
              <a:buNone/>
            </a:pPr>
            <a:endParaRPr lang="en-US" sz="2000" dirty="0" smtClean="0">
              <a:ea typeface="ＭＳ Ｐゴシック"/>
              <a:cs typeface="Arial" charset="0"/>
            </a:endParaRPr>
          </a:p>
          <a:p>
            <a:pPr marL="609600" indent="-609600">
              <a:buFont typeface="Arial" charset="0"/>
              <a:buNone/>
            </a:pPr>
            <a:endParaRPr lang="en-US" sz="2400" dirty="0" smtClean="0">
              <a:ea typeface="ＭＳ Ｐゴシック"/>
              <a:cs typeface="ＭＳ Ｐゴシック"/>
            </a:endParaRPr>
          </a:p>
        </p:txBody>
      </p:sp>
      <p:sp>
        <p:nvSpPr>
          <p:cNvPr id="4" name="Slide Number Placeholder 3"/>
          <p:cNvSpPr txBox="1">
            <a:spLocks noGrp="1"/>
          </p:cNvSpPr>
          <p:nvPr/>
        </p:nvSpPr>
        <p:spPr>
          <a:xfrm>
            <a:off x="7831138" y="6523038"/>
            <a:ext cx="1073150" cy="198437"/>
          </a:xfrm>
          <a:prstGeom prst="rect">
            <a:avLst/>
          </a:prstGeom>
          <a:noFill/>
        </p:spPr>
        <p:txBody>
          <a:bodyPr anchor="ctr"/>
          <a:lstStyle/>
          <a:p>
            <a:pPr algn="r">
              <a:defRPr/>
            </a:pPr>
            <a:r>
              <a:rPr lang="en-US" sz="1000">
                <a:solidFill>
                  <a:srgbClr val="898989"/>
                </a:solidFill>
                <a:latin typeface="Calibri" charset="0"/>
                <a:ea typeface="ＭＳ Ｐゴシック" charset="-128"/>
                <a:cs typeface="+mn-cs"/>
              </a:rPr>
              <a:t>Page </a:t>
            </a:r>
            <a:fld id="{9A707E17-2C04-48E1-BE95-EB730A795746}" type="slidenum">
              <a:rPr lang="en-US" sz="1000">
                <a:solidFill>
                  <a:srgbClr val="898989"/>
                </a:solidFill>
                <a:latin typeface="Calibri" charset="0"/>
                <a:ea typeface="ＭＳ Ｐゴシック" charset="-128"/>
                <a:cs typeface="+mn-cs"/>
              </a:rPr>
              <a:pPr algn="r">
                <a:defRPr/>
              </a:pPr>
              <a:t>11</a:t>
            </a:fld>
            <a:endParaRPr lang="en-US" sz="1000">
              <a:solidFill>
                <a:srgbClr val="898989"/>
              </a:solidFill>
              <a:latin typeface="Calibri" charset="0"/>
              <a:ea typeface="ＭＳ Ｐゴシック" charset="-128"/>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Content Placeholder 2"/>
          <p:cNvSpPr>
            <a:spLocks noGrp="1"/>
          </p:cNvSpPr>
          <p:nvPr>
            <p:ph idx="4294967295"/>
          </p:nvPr>
        </p:nvSpPr>
        <p:spPr>
          <a:xfrm>
            <a:off x="1460500" y="1492250"/>
            <a:ext cx="7594600" cy="5030788"/>
          </a:xfrm>
        </p:spPr>
        <p:txBody>
          <a:bodyPr/>
          <a:lstStyle/>
          <a:p>
            <a:pPr marL="609600" indent="-609600">
              <a:buFont typeface="Arial" charset="0"/>
              <a:buNone/>
            </a:pPr>
            <a:r>
              <a:rPr lang="en-US" sz="2000" dirty="0" smtClean="0">
                <a:ea typeface="ＭＳ Ｐゴシック"/>
                <a:cs typeface="ＭＳ Ｐゴシック"/>
              </a:rPr>
              <a:t>Penalty A:</a:t>
            </a:r>
          </a:p>
          <a:p>
            <a:pPr marL="609600" indent="-609600">
              <a:buFont typeface="Arial" charset="0"/>
              <a:buNone/>
            </a:pPr>
            <a:endParaRPr lang="en-US" sz="2000" dirty="0" smtClean="0">
              <a:ea typeface="ＭＳ Ｐゴシック"/>
              <a:cs typeface="ＭＳ Ｐゴシック"/>
            </a:endParaRPr>
          </a:p>
          <a:p>
            <a:pPr marL="609600" indent="-609600">
              <a:buFontTx/>
              <a:buChar char="•"/>
            </a:pPr>
            <a:r>
              <a:rPr lang="en-US" sz="2000" dirty="0" smtClean="0">
                <a:ea typeface="ＭＳ Ｐゴシック"/>
                <a:cs typeface="ＭＳ Ｐゴシック"/>
              </a:rPr>
              <a:t>No health plan at all or fails to offer a MEC plan to substantially all Full-Time employees</a:t>
            </a:r>
          </a:p>
          <a:p>
            <a:pPr marL="609600" indent="-609600">
              <a:buFontTx/>
              <a:buChar char="•"/>
            </a:pPr>
            <a:r>
              <a:rPr lang="en-US" sz="2000" dirty="0" smtClean="0">
                <a:ea typeface="ＭＳ Ｐゴシック"/>
                <a:cs typeface="ＭＳ Ｐゴシック"/>
              </a:rPr>
              <a:t>Penalty = $2,000 per year per Full-Time employee (does not include FTE)</a:t>
            </a:r>
          </a:p>
          <a:p>
            <a:pPr marL="609600" indent="-609600">
              <a:buFontTx/>
              <a:buChar char="•"/>
            </a:pPr>
            <a:r>
              <a:rPr lang="en-US" sz="2000" dirty="0" smtClean="0">
                <a:ea typeface="ＭＳ Ｐゴシック"/>
                <a:cs typeface="ＭＳ Ｐゴシック"/>
              </a:rPr>
              <a:t>Pro-rated by month - monthly penalty is $166.67</a:t>
            </a:r>
          </a:p>
          <a:p>
            <a:pPr marL="609600" indent="-609600">
              <a:buFontTx/>
              <a:buChar char="•"/>
            </a:pPr>
            <a:r>
              <a:rPr lang="en-US" sz="2000" dirty="0" smtClean="0">
                <a:ea typeface="ＭＳ Ｐゴシック"/>
                <a:cs typeface="ＭＳ Ｐゴシック"/>
              </a:rPr>
              <a:t>Not tax deductible</a:t>
            </a:r>
          </a:p>
          <a:p>
            <a:pPr marL="609600" indent="-609600">
              <a:buFontTx/>
              <a:buChar char="•"/>
            </a:pPr>
            <a:r>
              <a:rPr lang="en-US" sz="2000" dirty="0" smtClean="0">
                <a:ea typeface="ＭＳ Ｐゴシック"/>
                <a:cs typeface="ＭＳ Ｐゴシック"/>
              </a:rPr>
              <a:t>Does not count first 80 Full-Time employees in 2015 or first 30 full time employees in subsequent years in fine computation</a:t>
            </a:r>
          </a:p>
          <a:p>
            <a:pPr marL="609600" indent="-609600">
              <a:buFont typeface="Arial" charset="0"/>
              <a:buNone/>
            </a:pPr>
            <a:r>
              <a:rPr lang="en-US" sz="2000" dirty="0" smtClean="0">
                <a:ea typeface="ＭＳ Ｐゴシック"/>
                <a:cs typeface="ＭＳ Ｐゴシック"/>
              </a:rPr>
              <a:t>	</a:t>
            </a:r>
          </a:p>
          <a:p>
            <a:pPr marL="609600" indent="-609600">
              <a:buFont typeface="Arial" charset="0"/>
              <a:buNone/>
            </a:pPr>
            <a:r>
              <a:rPr lang="en-US" sz="2000" dirty="0" smtClean="0">
                <a:ea typeface="ＭＳ Ｐゴシック"/>
                <a:cs typeface="ＭＳ Ｐゴシック"/>
              </a:rPr>
              <a:t>	Ex for 2016: Employer A has 60 FT employees and does not sponsor a health plan.  60 – 30 = 30 Full-Time employees subject to penalty x $2,000 per year</a:t>
            </a:r>
          </a:p>
          <a:p>
            <a:pPr marL="609600" indent="-609600">
              <a:buFont typeface="Arial" charset="0"/>
              <a:buNone/>
            </a:pPr>
            <a:endParaRPr lang="en-US" sz="2000" dirty="0" smtClean="0">
              <a:ea typeface="ＭＳ Ｐゴシック"/>
              <a:cs typeface="ＭＳ Ｐゴシック"/>
            </a:endParaRPr>
          </a:p>
        </p:txBody>
      </p:sp>
      <p:sp>
        <p:nvSpPr>
          <p:cNvPr id="4" name="Slide Number Placeholder 3"/>
          <p:cNvSpPr txBox="1">
            <a:spLocks noGrp="1"/>
          </p:cNvSpPr>
          <p:nvPr/>
        </p:nvSpPr>
        <p:spPr>
          <a:xfrm>
            <a:off x="7831138" y="6523038"/>
            <a:ext cx="1073150" cy="198437"/>
          </a:xfrm>
          <a:prstGeom prst="rect">
            <a:avLst/>
          </a:prstGeom>
          <a:noFill/>
        </p:spPr>
        <p:txBody>
          <a:bodyPr anchor="ctr"/>
          <a:lstStyle/>
          <a:p>
            <a:pPr algn="r">
              <a:defRPr/>
            </a:pPr>
            <a:r>
              <a:rPr lang="en-US" sz="1000">
                <a:solidFill>
                  <a:srgbClr val="898989"/>
                </a:solidFill>
                <a:latin typeface="Calibri" charset="0"/>
                <a:ea typeface="ＭＳ Ｐゴシック" charset="-128"/>
                <a:cs typeface="+mn-cs"/>
              </a:rPr>
              <a:t>Page </a:t>
            </a:r>
            <a:fld id="{8E30BEDA-8AE3-4E3E-ACEC-BE02A47EEFA5}" type="slidenum">
              <a:rPr lang="en-US" sz="1000">
                <a:solidFill>
                  <a:srgbClr val="898989"/>
                </a:solidFill>
                <a:latin typeface="Calibri" charset="0"/>
                <a:ea typeface="ＭＳ Ｐゴシック" charset="-128"/>
                <a:cs typeface="+mn-cs"/>
              </a:rPr>
              <a:pPr algn="r">
                <a:defRPr/>
              </a:pPr>
              <a:t>12</a:t>
            </a:fld>
            <a:endParaRPr lang="en-US" sz="1000">
              <a:solidFill>
                <a:srgbClr val="898989"/>
              </a:solidFill>
              <a:latin typeface="Calibri" charset="0"/>
              <a:ea typeface="ＭＳ Ｐゴシック" charset="-128"/>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Content Placeholder 2"/>
          <p:cNvSpPr>
            <a:spLocks noGrp="1"/>
          </p:cNvSpPr>
          <p:nvPr>
            <p:ph idx="4294967295"/>
          </p:nvPr>
        </p:nvSpPr>
        <p:spPr>
          <a:xfrm>
            <a:off x="1460500" y="1492250"/>
            <a:ext cx="7594600" cy="5030788"/>
          </a:xfrm>
        </p:spPr>
        <p:txBody>
          <a:bodyPr/>
          <a:lstStyle/>
          <a:p>
            <a:pPr marL="609600" indent="-609600">
              <a:buFont typeface="Arial" charset="0"/>
              <a:buNone/>
            </a:pPr>
            <a:r>
              <a:rPr lang="en-US" sz="2400" dirty="0" smtClean="0">
                <a:ea typeface="ＭＳ Ｐゴシック"/>
                <a:cs typeface="ＭＳ Ｐゴシック"/>
              </a:rPr>
              <a:t>Penalty A:</a:t>
            </a:r>
          </a:p>
          <a:p>
            <a:pPr marL="609600" indent="-609600">
              <a:buFont typeface="Arial" charset="0"/>
              <a:buNone/>
            </a:pPr>
            <a:endParaRPr lang="en-US" sz="2400" dirty="0" smtClean="0">
              <a:ea typeface="ＭＳ Ｐゴシック"/>
              <a:cs typeface="ＭＳ Ｐゴシック"/>
            </a:endParaRPr>
          </a:p>
          <a:p>
            <a:pPr marL="609600" indent="-609600">
              <a:buFont typeface="Arial" charset="0"/>
              <a:buNone/>
            </a:pPr>
            <a:endParaRPr lang="en-US" sz="2200" dirty="0" smtClean="0">
              <a:ea typeface="ＭＳ Ｐゴシック"/>
              <a:cs typeface="ＭＳ Ｐゴシック"/>
            </a:endParaRPr>
          </a:p>
          <a:p>
            <a:pPr marL="609600" indent="-609600">
              <a:buFont typeface="Arial" charset="0"/>
              <a:buNone/>
            </a:pPr>
            <a:r>
              <a:rPr lang="en-US" sz="2000" dirty="0" smtClean="0">
                <a:ea typeface="ＭＳ Ｐゴシック"/>
                <a:cs typeface="ＭＳ Ｐゴシック"/>
              </a:rPr>
              <a:t>*Safe Harbor:  a MEC plan is deemed to have been offered to all </a:t>
            </a:r>
          </a:p>
          <a:p>
            <a:pPr marL="609600" indent="-609600">
              <a:buFont typeface="Arial" charset="0"/>
              <a:buNone/>
            </a:pPr>
            <a:r>
              <a:rPr lang="en-US" sz="2000" dirty="0" smtClean="0">
                <a:ea typeface="ＭＳ Ｐゴシック"/>
                <a:cs typeface="ＭＳ Ｐゴシック"/>
              </a:rPr>
              <a:t>Full-Time employees and their dependent children if the employer can </a:t>
            </a:r>
          </a:p>
          <a:p>
            <a:pPr marL="609600" indent="-609600">
              <a:buFont typeface="Arial" charset="0"/>
              <a:buNone/>
            </a:pPr>
            <a:r>
              <a:rPr lang="en-US" sz="2000" dirty="0" smtClean="0">
                <a:ea typeface="ＭＳ Ｐゴシック"/>
                <a:cs typeface="ＭＳ Ｐゴシック"/>
              </a:rPr>
              <a:t>show on a monthly basis that the coverage was offered to at least 70% </a:t>
            </a:r>
          </a:p>
          <a:p>
            <a:pPr marL="609600" indent="-609600">
              <a:buFont typeface="Arial" charset="0"/>
              <a:buNone/>
            </a:pPr>
            <a:r>
              <a:rPr lang="en-US" sz="2000" dirty="0" smtClean="0">
                <a:ea typeface="ＭＳ Ｐゴシック"/>
                <a:cs typeface="ＭＳ Ｐゴシック"/>
              </a:rPr>
              <a:t>of all Full-Time employees (69.9% will invoke the penalty..no rounding) </a:t>
            </a:r>
          </a:p>
          <a:p>
            <a:pPr marL="609600" indent="-609600">
              <a:buFont typeface="Arial" charset="0"/>
              <a:buNone/>
            </a:pPr>
            <a:r>
              <a:rPr lang="en-US" sz="2000" dirty="0" smtClean="0">
                <a:ea typeface="ＭＳ Ｐゴシック"/>
                <a:cs typeface="ＭＳ Ｐゴシック"/>
              </a:rPr>
              <a:t>in 2015.  (Changes to 95% starting 2016.)</a:t>
            </a:r>
          </a:p>
        </p:txBody>
      </p:sp>
      <p:sp>
        <p:nvSpPr>
          <p:cNvPr id="4" name="Slide Number Placeholder 3"/>
          <p:cNvSpPr txBox="1">
            <a:spLocks noGrp="1"/>
          </p:cNvSpPr>
          <p:nvPr/>
        </p:nvSpPr>
        <p:spPr>
          <a:xfrm>
            <a:off x="7831138" y="6523038"/>
            <a:ext cx="1073150" cy="198437"/>
          </a:xfrm>
          <a:prstGeom prst="rect">
            <a:avLst/>
          </a:prstGeom>
          <a:noFill/>
        </p:spPr>
        <p:txBody>
          <a:bodyPr anchor="ctr"/>
          <a:lstStyle/>
          <a:p>
            <a:pPr algn="r">
              <a:defRPr/>
            </a:pPr>
            <a:r>
              <a:rPr lang="en-US" sz="1000">
                <a:solidFill>
                  <a:srgbClr val="898989"/>
                </a:solidFill>
                <a:latin typeface="Calibri" charset="0"/>
                <a:ea typeface="ＭＳ Ｐゴシック" charset="-128"/>
                <a:cs typeface="+mn-cs"/>
              </a:rPr>
              <a:t>Page </a:t>
            </a:r>
            <a:fld id="{0EC410B7-1BAF-43B4-9823-3F7C0C2235E8}" type="slidenum">
              <a:rPr lang="en-US" sz="1000">
                <a:solidFill>
                  <a:srgbClr val="898989"/>
                </a:solidFill>
                <a:latin typeface="Calibri" charset="0"/>
                <a:ea typeface="ＭＳ Ｐゴシック" charset="-128"/>
                <a:cs typeface="+mn-cs"/>
              </a:rPr>
              <a:pPr algn="r">
                <a:defRPr/>
              </a:pPr>
              <a:t>13</a:t>
            </a:fld>
            <a:endParaRPr lang="en-US" sz="1000">
              <a:solidFill>
                <a:srgbClr val="898989"/>
              </a:solidFill>
              <a:latin typeface="Calibri" charset="0"/>
              <a:ea typeface="ＭＳ Ｐゴシック" charset="-128"/>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Content Placeholder 2"/>
          <p:cNvSpPr>
            <a:spLocks noGrp="1"/>
          </p:cNvSpPr>
          <p:nvPr>
            <p:ph idx="4294967295"/>
          </p:nvPr>
        </p:nvSpPr>
        <p:spPr>
          <a:xfrm>
            <a:off x="1460500" y="1492250"/>
            <a:ext cx="7594600" cy="5030788"/>
          </a:xfrm>
        </p:spPr>
        <p:txBody>
          <a:bodyPr/>
          <a:lstStyle/>
          <a:p>
            <a:pPr marL="609600" indent="-609600">
              <a:buFont typeface="Arial" charset="0"/>
              <a:buNone/>
            </a:pPr>
            <a:endParaRPr lang="en-US" sz="2400" dirty="0" smtClean="0">
              <a:ea typeface="ＭＳ Ｐゴシック"/>
              <a:cs typeface="ＭＳ Ｐゴシック"/>
            </a:endParaRPr>
          </a:p>
          <a:p>
            <a:pPr marL="609600" indent="-609600">
              <a:buFont typeface="Arial" charset="0"/>
              <a:buNone/>
            </a:pPr>
            <a:r>
              <a:rPr lang="en-US" sz="2400" dirty="0" smtClean="0">
                <a:ea typeface="ＭＳ Ｐゴシック"/>
                <a:cs typeface="ＭＳ Ｐゴシック"/>
              </a:rPr>
              <a:t>Penalty B:</a:t>
            </a:r>
          </a:p>
          <a:p>
            <a:pPr marL="609600" indent="-609600">
              <a:buFontTx/>
              <a:buChar char="•"/>
            </a:pPr>
            <a:r>
              <a:rPr lang="en-US" sz="2400" dirty="0" smtClean="0">
                <a:ea typeface="ＭＳ Ｐゴシック"/>
                <a:cs typeface="ＭＳ Ｐゴシック"/>
              </a:rPr>
              <a:t>Plan does not meet MV or is “unaffordable”</a:t>
            </a:r>
          </a:p>
          <a:p>
            <a:pPr marL="609600" indent="-609600">
              <a:buFontTx/>
              <a:buChar char="•"/>
            </a:pPr>
            <a:r>
              <a:rPr lang="en-US" sz="2400" dirty="0" smtClean="0">
                <a:ea typeface="ＭＳ Ｐゴシック"/>
                <a:cs typeface="ＭＳ Ｐゴシック"/>
              </a:rPr>
              <a:t>Penalty = $3,000 per year per employee for any SEM who applies for coverage and receives coverage and a subsidy on an Exchange</a:t>
            </a:r>
          </a:p>
          <a:p>
            <a:pPr marL="609600" indent="-609600">
              <a:buFontTx/>
              <a:buChar char="•"/>
            </a:pPr>
            <a:r>
              <a:rPr lang="en-US" sz="2400" dirty="0" smtClean="0">
                <a:ea typeface="ＭＳ Ｐゴシック"/>
                <a:cs typeface="ＭＳ Ｐゴシック"/>
              </a:rPr>
              <a:t>Not tax deductible</a:t>
            </a:r>
          </a:p>
          <a:p>
            <a:pPr marL="609600" indent="-609600">
              <a:buFont typeface="Arial" charset="0"/>
              <a:buNone/>
            </a:pPr>
            <a:r>
              <a:rPr lang="en-US" sz="2400" dirty="0" smtClean="0">
                <a:ea typeface="ＭＳ Ｐゴシック"/>
                <a:cs typeface="ＭＳ Ｐゴシック"/>
              </a:rPr>
              <a:t>	</a:t>
            </a:r>
          </a:p>
          <a:p>
            <a:pPr marL="609600" indent="-609600">
              <a:buFont typeface="Arial" charset="0"/>
              <a:buNone/>
            </a:pPr>
            <a:r>
              <a:rPr lang="en-US" sz="2400" dirty="0" smtClean="0">
                <a:ea typeface="ＭＳ Ｐゴシック"/>
                <a:cs typeface="ＭＳ Ｐゴシック"/>
              </a:rPr>
              <a:t>	Pro-rated by month-monthly penalty is $250</a:t>
            </a:r>
          </a:p>
          <a:p>
            <a:pPr marL="609600" indent="-609600">
              <a:buFont typeface="Arial" charset="0"/>
              <a:buNone/>
            </a:pPr>
            <a:endParaRPr lang="en-US" sz="2400" dirty="0" smtClean="0">
              <a:ea typeface="ＭＳ Ｐゴシック"/>
              <a:cs typeface="ＭＳ Ｐゴシック"/>
            </a:endParaRPr>
          </a:p>
        </p:txBody>
      </p:sp>
      <p:sp>
        <p:nvSpPr>
          <p:cNvPr id="4" name="Slide Number Placeholder 3"/>
          <p:cNvSpPr txBox="1">
            <a:spLocks noGrp="1"/>
          </p:cNvSpPr>
          <p:nvPr/>
        </p:nvSpPr>
        <p:spPr>
          <a:xfrm>
            <a:off x="7831138" y="6523038"/>
            <a:ext cx="1073150" cy="198437"/>
          </a:xfrm>
          <a:prstGeom prst="rect">
            <a:avLst/>
          </a:prstGeom>
          <a:noFill/>
        </p:spPr>
        <p:txBody>
          <a:bodyPr anchor="ctr"/>
          <a:lstStyle/>
          <a:p>
            <a:pPr algn="r">
              <a:defRPr/>
            </a:pPr>
            <a:r>
              <a:rPr lang="en-US" sz="1000">
                <a:solidFill>
                  <a:srgbClr val="898989"/>
                </a:solidFill>
                <a:latin typeface="Calibri" charset="0"/>
                <a:ea typeface="ＭＳ Ｐゴシック" charset="-128"/>
                <a:cs typeface="+mn-cs"/>
              </a:rPr>
              <a:t>Page </a:t>
            </a:r>
            <a:fld id="{7F5D7A54-17B1-4FE4-BF8A-096AD4C18D17}" type="slidenum">
              <a:rPr lang="en-US" sz="1000">
                <a:solidFill>
                  <a:srgbClr val="898989"/>
                </a:solidFill>
                <a:latin typeface="Calibri" charset="0"/>
                <a:ea typeface="ＭＳ Ｐゴシック" charset="-128"/>
                <a:cs typeface="+mn-cs"/>
              </a:rPr>
              <a:pPr algn="r">
                <a:defRPr/>
              </a:pPr>
              <a:t>14</a:t>
            </a:fld>
            <a:endParaRPr lang="en-US" sz="1000">
              <a:solidFill>
                <a:srgbClr val="898989"/>
              </a:solidFill>
              <a:latin typeface="Calibri" charset="0"/>
              <a:ea typeface="ＭＳ Ｐゴシック" charset="-128"/>
              <a:cs typeface="+mn-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Content Placeholder 2"/>
          <p:cNvSpPr>
            <a:spLocks noGrp="1"/>
          </p:cNvSpPr>
          <p:nvPr>
            <p:ph idx="4294967295"/>
          </p:nvPr>
        </p:nvSpPr>
        <p:spPr>
          <a:xfrm>
            <a:off x="1460500" y="1492250"/>
            <a:ext cx="7594600" cy="5030788"/>
          </a:xfrm>
        </p:spPr>
        <p:txBody>
          <a:bodyPr/>
          <a:lstStyle/>
          <a:p>
            <a:pPr marL="609600" indent="-609600">
              <a:buFont typeface="Arial" charset="0"/>
              <a:buNone/>
            </a:pPr>
            <a:endParaRPr lang="en-US" sz="2000" dirty="0" smtClean="0">
              <a:ea typeface="ＭＳ Ｐゴシック"/>
              <a:cs typeface="Arial" charset="0"/>
            </a:endParaRPr>
          </a:p>
          <a:p>
            <a:pPr marL="609600" indent="-609600">
              <a:buFont typeface="Arial" charset="0"/>
              <a:buNone/>
            </a:pPr>
            <a:endParaRPr lang="en-US" sz="2000" dirty="0" smtClean="0">
              <a:ea typeface="ＭＳ Ｐゴシック"/>
              <a:cs typeface="Arial" charset="0"/>
            </a:endParaRPr>
          </a:p>
          <a:p>
            <a:pPr marL="609600" indent="-609600">
              <a:buFont typeface="Arial" charset="0"/>
              <a:buNone/>
            </a:pPr>
            <a:r>
              <a:rPr lang="en-US" sz="2400" dirty="0" smtClean="0">
                <a:ea typeface="ＭＳ Ｐゴシック"/>
                <a:cs typeface="ＭＳ Ｐゴシック"/>
              </a:rPr>
              <a:t>Fine imposed per Full-Time employee if either:</a:t>
            </a:r>
          </a:p>
          <a:p>
            <a:pPr marL="609600" indent="-609600">
              <a:buFont typeface="Arial" charset="0"/>
              <a:buAutoNum type="alphaLcPeriod"/>
            </a:pPr>
            <a:r>
              <a:rPr lang="en-US" sz="2400" dirty="0" smtClean="0">
                <a:ea typeface="ＭＳ Ｐゴシック"/>
                <a:cs typeface="ＭＳ Ｐゴシック"/>
              </a:rPr>
              <a:t>Plan is not MV employee obtains Exchange coverage and a subsidy, </a:t>
            </a:r>
            <a:r>
              <a:rPr lang="en-US" sz="2400" b="1" i="1" dirty="0" smtClean="0">
                <a:ea typeface="ＭＳ Ｐゴシック"/>
                <a:cs typeface="ＭＳ Ｐゴシック"/>
              </a:rPr>
              <a:t>or</a:t>
            </a:r>
          </a:p>
          <a:p>
            <a:pPr marL="609600" indent="-609600">
              <a:buFont typeface="Arial" charset="0"/>
              <a:buAutoNum type="alphaLcPeriod"/>
            </a:pPr>
            <a:r>
              <a:rPr lang="en-US" sz="2400" dirty="0" smtClean="0">
                <a:ea typeface="ＭＳ Ｐゴシック"/>
                <a:cs typeface="ＭＳ Ｐゴシック"/>
              </a:rPr>
              <a:t>Cost to </a:t>
            </a:r>
            <a:r>
              <a:rPr lang="en-US" sz="2400" b="1" u="sng" dirty="0" smtClean="0">
                <a:ea typeface="ＭＳ Ｐゴシック"/>
                <a:cs typeface="ＭＳ Ｐゴシック"/>
              </a:rPr>
              <a:t>employee</a:t>
            </a:r>
            <a:r>
              <a:rPr lang="en-US" sz="2400" dirty="0" smtClean="0">
                <a:ea typeface="ＭＳ Ｐゴシック"/>
                <a:cs typeface="ＭＳ Ｐゴシック"/>
              </a:rPr>
              <a:t> for single coverage exceeds 9.5% of household income* (unaffordable), and employee who is an SEM obtains coverage and a subsidy on Exchange</a:t>
            </a:r>
          </a:p>
          <a:p>
            <a:pPr marL="609600" indent="-609600">
              <a:buFont typeface="Arial" charset="0"/>
              <a:buNone/>
            </a:pPr>
            <a:r>
              <a:rPr lang="en-US" sz="2400" dirty="0" smtClean="0">
                <a:ea typeface="ＭＳ Ｐゴシック"/>
                <a:cs typeface="ＭＳ Ｐゴシック"/>
              </a:rPr>
              <a:t>	*	</a:t>
            </a:r>
            <a:r>
              <a:rPr lang="en-US" sz="1800" dirty="0" smtClean="0">
                <a:ea typeface="ＭＳ Ｐゴシック"/>
                <a:cs typeface="ＭＳ Ｐゴシック"/>
              </a:rPr>
              <a:t>Safe harbor is to use employee’s W-2 income.</a:t>
            </a:r>
          </a:p>
        </p:txBody>
      </p:sp>
      <p:sp>
        <p:nvSpPr>
          <p:cNvPr id="4" name="Slide Number Placeholder 3"/>
          <p:cNvSpPr txBox="1">
            <a:spLocks noGrp="1"/>
          </p:cNvSpPr>
          <p:nvPr/>
        </p:nvSpPr>
        <p:spPr>
          <a:xfrm>
            <a:off x="7831138" y="6523038"/>
            <a:ext cx="1073150" cy="198437"/>
          </a:xfrm>
          <a:prstGeom prst="rect">
            <a:avLst/>
          </a:prstGeom>
          <a:noFill/>
        </p:spPr>
        <p:txBody>
          <a:bodyPr anchor="ctr"/>
          <a:lstStyle/>
          <a:p>
            <a:pPr algn="r">
              <a:defRPr/>
            </a:pPr>
            <a:r>
              <a:rPr lang="en-US" sz="1000">
                <a:solidFill>
                  <a:srgbClr val="898989"/>
                </a:solidFill>
                <a:latin typeface="Calibri" charset="0"/>
                <a:ea typeface="ＭＳ Ｐゴシック" charset="-128"/>
                <a:cs typeface="+mn-cs"/>
              </a:rPr>
              <a:t>Page </a:t>
            </a:r>
            <a:fld id="{CDE17699-28C1-417E-A62A-C4501F66CC09}" type="slidenum">
              <a:rPr lang="en-US" sz="1000">
                <a:solidFill>
                  <a:srgbClr val="898989"/>
                </a:solidFill>
                <a:latin typeface="Calibri" charset="0"/>
                <a:ea typeface="ＭＳ Ｐゴシック" charset="-128"/>
                <a:cs typeface="+mn-cs"/>
              </a:rPr>
              <a:pPr algn="r">
                <a:defRPr/>
              </a:pPr>
              <a:t>15</a:t>
            </a:fld>
            <a:endParaRPr lang="en-US" sz="1000">
              <a:solidFill>
                <a:srgbClr val="898989"/>
              </a:solidFill>
              <a:latin typeface="Calibri" charset="0"/>
              <a:ea typeface="ＭＳ Ｐゴシック" charset="-128"/>
              <a:cs typeface="+mn-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Content Placeholder 2"/>
          <p:cNvSpPr>
            <a:spLocks noGrp="1"/>
          </p:cNvSpPr>
          <p:nvPr>
            <p:ph idx="4294967295"/>
          </p:nvPr>
        </p:nvSpPr>
        <p:spPr>
          <a:xfrm>
            <a:off x="1460500" y="1492250"/>
            <a:ext cx="7594600" cy="5030788"/>
          </a:xfrm>
        </p:spPr>
        <p:txBody>
          <a:bodyPr/>
          <a:lstStyle/>
          <a:p>
            <a:pPr marL="609600" indent="-609600">
              <a:buFont typeface="Arial" charset="0"/>
              <a:buNone/>
            </a:pPr>
            <a:endParaRPr lang="en-US" sz="2400" dirty="0" smtClean="0">
              <a:ea typeface="ＭＳ Ｐゴシック"/>
              <a:cs typeface="ＭＳ Ｐゴシック"/>
            </a:endParaRPr>
          </a:p>
          <a:p>
            <a:pPr marL="609600" indent="-609600">
              <a:buFont typeface="Arial" charset="0"/>
              <a:buNone/>
            </a:pPr>
            <a:r>
              <a:rPr lang="en-US" sz="2400" dirty="0" smtClean="0">
                <a:ea typeface="ＭＳ Ｐゴシック"/>
                <a:cs typeface="ＭＳ Ｐゴシック"/>
              </a:rPr>
              <a:t>After January 1, 2015:</a:t>
            </a:r>
          </a:p>
          <a:p>
            <a:pPr marL="609600" indent="-609600">
              <a:buFontTx/>
              <a:buChar char="•"/>
            </a:pPr>
            <a:r>
              <a:rPr lang="en-US" sz="2400" dirty="0" smtClean="0">
                <a:ea typeface="ＭＳ Ｐゴシック"/>
                <a:cs typeface="ＭＳ Ｐゴシック"/>
              </a:rPr>
              <a:t>Full-Time employee redefined for health benefit plan purposes (2016 for employers with 50 to 99 FT employees)</a:t>
            </a:r>
          </a:p>
          <a:p>
            <a:pPr marL="609600" indent="-609600">
              <a:buFontTx/>
              <a:buChar char="•"/>
            </a:pPr>
            <a:r>
              <a:rPr lang="en-US" sz="2400" dirty="0" smtClean="0">
                <a:ea typeface="ＭＳ Ｐゴシック"/>
                <a:cs typeface="ＭＳ Ｐゴシック"/>
              </a:rPr>
              <a:t>Nationwide, a Full-Time employee is any “common-law” employee who works 30 or more hours per week / 130 or more hours per month</a:t>
            </a:r>
          </a:p>
          <a:p>
            <a:pPr marL="609600" indent="-609600">
              <a:buFontTx/>
              <a:buChar char="•"/>
            </a:pPr>
            <a:r>
              <a:rPr lang="en-US" sz="2400" dirty="0" smtClean="0">
                <a:ea typeface="ＭＳ Ｐゴシック"/>
                <a:cs typeface="ＭＳ Ｐゴシック"/>
              </a:rPr>
              <a:t>All Plans that have a higher hourly requirement will need to amend to avoid penalties.</a:t>
            </a:r>
          </a:p>
          <a:p>
            <a:pPr marL="609600" indent="-609600">
              <a:buFontTx/>
              <a:buChar char="•"/>
            </a:pPr>
            <a:r>
              <a:rPr lang="en-US" sz="2400" dirty="0" smtClean="0">
                <a:ea typeface="ＭＳ Ｐゴシック"/>
                <a:cs typeface="ＭＳ Ｐゴシック"/>
              </a:rPr>
              <a:t>Critical to application of Penalty A for failing to offer coverage to all Full-Time employees and for Penalty B </a:t>
            </a:r>
          </a:p>
        </p:txBody>
      </p:sp>
      <p:sp>
        <p:nvSpPr>
          <p:cNvPr id="4" name="Slide Number Placeholder 3"/>
          <p:cNvSpPr txBox="1">
            <a:spLocks noGrp="1"/>
          </p:cNvSpPr>
          <p:nvPr/>
        </p:nvSpPr>
        <p:spPr>
          <a:xfrm>
            <a:off x="7831138" y="6523038"/>
            <a:ext cx="1073150" cy="198437"/>
          </a:xfrm>
          <a:prstGeom prst="rect">
            <a:avLst/>
          </a:prstGeom>
          <a:noFill/>
        </p:spPr>
        <p:txBody>
          <a:bodyPr anchor="ctr"/>
          <a:lstStyle/>
          <a:p>
            <a:pPr algn="r">
              <a:defRPr/>
            </a:pPr>
            <a:r>
              <a:rPr lang="en-US" sz="1000">
                <a:solidFill>
                  <a:srgbClr val="898989"/>
                </a:solidFill>
                <a:latin typeface="Calibri" charset="0"/>
                <a:ea typeface="ＭＳ Ｐゴシック" charset="-128"/>
                <a:cs typeface="+mn-cs"/>
              </a:rPr>
              <a:t>Page </a:t>
            </a:r>
            <a:fld id="{9F4A3DDE-F8D7-422E-8415-00D26D3CAFEC}" type="slidenum">
              <a:rPr lang="en-US" sz="1000">
                <a:solidFill>
                  <a:srgbClr val="898989"/>
                </a:solidFill>
                <a:latin typeface="Calibri" charset="0"/>
                <a:ea typeface="ＭＳ Ｐゴシック" charset="-128"/>
                <a:cs typeface="+mn-cs"/>
              </a:rPr>
              <a:pPr algn="r">
                <a:defRPr/>
              </a:pPr>
              <a:t>16</a:t>
            </a:fld>
            <a:endParaRPr lang="en-US" sz="1000">
              <a:solidFill>
                <a:srgbClr val="898989"/>
              </a:solidFill>
              <a:latin typeface="Calibri" charset="0"/>
              <a:ea typeface="ＭＳ Ｐゴシック" charset="-128"/>
              <a:cs typeface="+mn-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	</a:t>
            </a:r>
            <a:r>
              <a:rPr lang="en-US" sz="2000" dirty="0" smtClean="0"/>
              <a:t>Hours can be measured monthly as currently done or through new safe harbor, or a combination of both in some cases.</a:t>
            </a:r>
          </a:p>
          <a:p>
            <a:pPr>
              <a:buNone/>
            </a:pPr>
            <a:endParaRPr lang="en-US" sz="2000" dirty="0" smtClean="0"/>
          </a:p>
          <a:p>
            <a:pPr>
              <a:buNone/>
            </a:pPr>
            <a:r>
              <a:rPr lang="en-US" sz="2000" dirty="0" smtClean="0"/>
              <a:t>	Monthly measurement is retrospective for prior month. May result in missing some who work enough hours and creates risk of fine. Should define risk for each employer’s workforce. May be able to amend plan requirements to avoid this risk</a:t>
            </a:r>
          </a:p>
          <a:p>
            <a:pPr>
              <a:buNone/>
            </a:pPr>
            <a:r>
              <a:rPr lang="en-US" sz="2000" dirty="0" smtClean="0"/>
              <a:t>	</a:t>
            </a:r>
          </a:p>
          <a:p>
            <a:pPr>
              <a:buNone/>
            </a:pPr>
            <a:r>
              <a:rPr lang="en-US" sz="2000" dirty="0" smtClean="0"/>
              <a:t>	Safe harbor or “Look Back” method will be discussed in detail in subsequent slides.</a:t>
            </a:r>
          </a:p>
          <a:p>
            <a:pPr>
              <a:buNone/>
            </a:pPr>
            <a:r>
              <a:rPr lang="en-US" sz="2000" dirty="0" smtClean="0"/>
              <a:t>	</a:t>
            </a:r>
          </a:p>
          <a:p>
            <a:pPr>
              <a:buNone/>
            </a:pPr>
            <a:r>
              <a:rPr lang="en-US" sz="2000" dirty="0" smtClean="0"/>
              <a:t>	May be able to use both methods based on certain employee classifications, e.g. salaried /hourly</a:t>
            </a:r>
          </a:p>
          <a:p>
            <a:pPr>
              <a:buNone/>
            </a:pPr>
            <a:r>
              <a:rPr lang="en-US" sz="2000" dirty="0" smtClean="0"/>
              <a:t>	</a:t>
            </a:r>
            <a:endParaRPr lang="en-US" sz="2000" dirty="0"/>
          </a:p>
        </p:txBody>
      </p:sp>
      <p:sp>
        <p:nvSpPr>
          <p:cNvPr id="4" name="Slide Number Placeholder 3"/>
          <p:cNvSpPr>
            <a:spLocks noGrp="1"/>
          </p:cNvSpPr>
          <p:nvPr>
            <p:ph type="sldNum" sz="quarter" idx="11"/>
          </p:nvPr>
        </p:nvSpPr>
        <p:spPr/>
        <p:txBody>
          <a:bodyPr/>
          <a:lstStyle/>
          <a:p>
            <a:pPr>
              <a:defRPr/>
            </a:pPr>
            <a:r>
              <a:rPr lang="en-US" smtClean="0"/>
              <a:t>Page </a:t>
            </a:r>
            <a:fld id="{6A40B00A-E66C-4180-8C12-0C570D9FA939}"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Content Placeholder 2"/>
          <p:cNvSpPr>
            <a:spLocks noGrp="1"/>
          </p:cNvSpPr>
          <p:nvPr>
            <p:ph idx="4294967295"/>
          </p:nvPr>
        </p:nvSpPr>
        <p:spPr>
          <a:xfrm>
            <a:off x="1460500" y="1492250"/>
            <a:ext cx="7594600" cy="5030788"/>
          </a:xfrm>
        </p:spPr>
        <p:txBody>
          <a:bodyPr/>
          <a:lstStyle/>
          <a:p>
            <a:pPr marL="609600" indent="-609600">
              <a:buFont typeface="Arial" charset="0"/>
              <a:buNone/>
            </a:pPr>
            <a:endParaRPr lang="en-US" sz="2000" dirty="0" smtClean="0">
              <a:ea typeface="ＭＳ Ｐゴシック"/>
              <a:cs typeface="Arial" charset="0"/>
            </a:endParaRPr>
          </a:p>
          <a:p>
            <a:pPr marL="609600" indent="-609600">
              <a:buFont typeface="Arial" charset="0"/>
              <a:buNone/>
            </a:pPr>
            <a:r>
              <a:rPr lang="en-US" sz="2400" dirty="0" smtClean="0">
                <a:ea typeface="ＭＳ Ｐゴシック"/>
                <a:cs typeface="ＭＳ Ｐゴシック"/>
              </a:rPr>
              <a:t>Generally creates 3 employee classes:</a:t>
            </a:r>
          </a:p>
          <a:p>
            <a:pPr marL="609600" indent="-609600">
              <a:buFontTx/>
              <a:buChar char="•"/>
            </a:pPr>
            <a:r>
              <a:rPr lang="en-US" sz="2400" dirty="0" smtClean="0">
                <a:ea typeface="ＭＳ Ｐゴシック"/>
                <a:cs typeface="ＭＳ Ｐゴシック"/>
              </a:rPr>
              <a:t>Full-Time: Those regularly scheduled and who work 30 hours or more per week / 130 per month.  Includes paid leave, FMLA and jury duty.</a:t>
            </a:r>
          </a:p>
          <a:p>
            <a:pPr marL="609600" indent="-609600">
              <a:buFontTx/>
              <a:buChar char="•"/>
            </a:pPr>
            <a:r>
              <a:rPr lang="en-US" sz="2400" dirty="0" smtClean="0">
                <a:ea typeface="ＭＳ Ｐゴシック"/>
                <a:cs typeface="ＭＳ Ｐゴシック"/>
              </a:rPr>
              <a:t>Part-Time: Those regularly scheduled to work less than 30 hour per week or who work less than 25 hours per week.  Includes paid leave FMLA and jury duty.</a:t>
            </a:r>
          </a:p>
          <a:p>
            <a:pPr marL="609600" indent="-609600">
              <a:buFontTx/>
              <a:buChar char="•"/>
            </a:pPr>
            <a:r>
              <a:rPr lang="en-US" sz="2400" dirty="0" smtClean="0">
                <a:ea typeface="ＭＳ Ｐゴシック"/>
                <a:cs typeface="ＭＳ Ｐゴシック"/>
              </a:rPr>
              <a:t>Variable Hourly: Those whose hours vary but sometimes work more than 30 hours per week.  </a:t>
            </a:r>
          </a:p>
          <a:p>
            <a:pPr marL="609600" indent="-609600">
              <a:buNone/>
            </a:pPr>
            <a:r>
              <a:rPr lang="en-US" sz="2400" dirty="0" smtClean="0">
                <a:ea typeface="ＭＳ Ｐゴシック"/>
                <a:cs typeface="ＭＳ Ｐゴシック"/>
              </a:rPr>
              <a:t>	Includes paid leave, FMLA and Jury duty.</a:t>
            </a:r>
          </a:p>
        </p:txBody>
      </p:sp>
      <p:sp>
        <p:nvSpPr>
          <p:cNvPr id="4" name="Slide Number Placeholder 3"/>
          <p:cNvSpPr txBox="1">
            <a:spLocks noGrp="1"/>
          </p:cNvSpPr>
          <p:nvPr/>
        </p:nvSpPr>
        <p:spPr>
          <a:xfrm>
            <a:off x="7831138" y="6523038"/>
            <a:ext cx="1073150" cy="198437"/>
          </a:xfrm>
          <a:prstGeom prst="rect">
            <a:avLst/>
          </a:prstGeom>
          <a:noFill/>
        </p:spPr>
        <p:txBody>
          <a:bodyPr anchor="ctr"/>
          <a:lstStyle/>
          <a:p>
            <a:pPr algn="r">
              <a:defRPr/>
            </a:pPr>
            <a:r>
              <a:rPr lang="en-US" sz="1000">
                <a:solidFill>
                  <a:srgbClr val="898989"/>
                </a:solidFill>
                <a:latin typeface="Calibri" charset="0"/>
                <a:ea typeface="ＭＳ Ｐゴシック" charset="-128"/>
                <a:cs typeface="+mn-cs"/>
              </a:rPr>
              <a:t>Page </a:t>
            </a:r>
            <a:fld id="{664DFF84-B4C3-4925-88C5-742163A6EE19}" type="slidenum">
              <a:rPr lang="en-US" sz="1000">
                <a:solidFill>
                  <a:srgbClr val="898989"/>
                </a:solidFill>
                <a:latin typeface="Calibri" charset="0"/>
                <a:ea typeface="ＭＳ Ｐゴシック" charset="-128"/>
                <a:cs typeface="+mn-cs"/>
              </a:rPr>
              <a:pPr algn="r">
                <a:defRPr/>
              </a:pPr>
              <a:t>18</a:t>
            </a:fld>
            <a:endParaRPr lang="en-US" sz="1000">
              <a:solidFill>
                <a:srgbClr val="898989"/>
              </a:solidFill>
              <a:latin typeface="Calibri" charset="0"/>
              <a:ea typeface="ＭＳ Ｐゴシック" charset="-128"/>
              <a:cs typeface="+mn-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Content Placeholder 2"/>
          <p:cNvSpPr>
            <a:spLocks noGrp="1"/>
          </p:cNvSpPr>
          <p:nvPr>
            <p:ph idx="4294967295"/>
          </p:nvPr>
        </p:nvSpPr>
        <p:spPr>
          <a:xfrm>
            <a:off x="1460500" y="1492250"/>
            <a:ext cx="7575550" cy="5030788"/>
          </a:xfrm>
        </p:spPr>
        <p:txBody>
          <a:bodyPr/>
          <a:lstStyle/>
          <a:p>
            <a:pPr marL="609600" indent="-609600" algn="ctr">
              <a:buFont typeface="Arial" charset="0"/>
              <a:buNone/>
            </a:pPr>
            <a:r>
              <a:rPr lang="en-US" sz="2400" dirty="0" smtClean="0">
                <a:ea typeface="ＭＳ Ｐゴシック"/>
                <a:cs typeface="ＭＳ Ｐゴシック"/>
              </a:rPr>
              <a:t>MORE NEW TERMS (Look Back Method)</a:t>
            </a:r>
          </a:p>
          <a:p>
            <a:pPr marL="609600" indent="-609600">
              <a:buFontTx/>
              <a:buChar char="•"/>
            </a:pPr>
            <a:r>
              <a:rPr lang="en-US" sz="2400" dirty="0" smtClean="0">
                <a:ea typeface="ＭＳ Ｐゴシック"/>
                <a:cs typeface="ＭＳ Ｐゴシック"/>
              </a:rPr>
              <a:t>Administrative Period: Same as waiting period.  Cannot exceed 90 days starting in 2014., even less in some cases</a:t>
            </a:r>
          </a:p>
          <a:p>
            <a:pPr marL="609600" indent="-609600">
              <a:buFontTx/>
              <a:buChar char="•"/>
            </a:pPr>
            <a:r>
              <a:rPr lang="en-US" sz="2400" dirty="0" smtClean="0">
                <a:ea typeface="ＭＳ Ｐゴシック"/>
                <a:cs typeface="ＭＳ Ｐゴシック"/>
              </a:rPr>
              <a:t>Initial/Standard Measurement Period: Specific period of time to measure average hours to determine 30 hours per week / 130 per month for Full Time and Variable Hour. Not less than 3 months or more than 12 months.</a:t>
            </a:r>
          </a:p>
          <a:p>
            <a:pPr marL="609600" indent="-609600">
              <a:buFontTx/>
              <a:buChar char="•"/>
            </a:pPr>
            <a:r>
              <a:rPr lang="en-US" sz="2400" dirty="0" smtClean="0">
                <a:ea typeface="ＭＳ Ｐゴシック"/>
                <a:cs typeface="ＭＳ Ｐゴシック"/>
              </a:rPr>
              <a:t>Substantiation Period: Period of time not less than 6 months but not more than 12 months that Full Time and Variable Hour Employees must be provided coverage if they average enough hours to be eligible during Standard Measurement Period.</a:t>
            </a:r>
          </a:p>
        </p:txBody>
      </p:sp>
      <p:sp>
        <p:nvSpPr>
          <p:cNvPr id="4" name="Slide Number Placeholder 3"/>
          <p:cNvSpPr txBox="1">
            <a:spLocks noGrp="1"/>
          </p:cNvSpPr>
          <p:nvPr/>
        </p:nvSpPr>
        <p:spPr>
          <a:xfrm>
            <a:off x="7831138" y="6523038"/>
            <a:ext cx="1073150" cy="198437"/>
          </a:xfrm>
          <a:prstGeom prst="rect">
            <a:avLst/>
          </a:prstGeom>
          <a:noFill/>
        </p:spPr>
        <p:txBody>
          <a:bodyPr anchor="ctr"/>
          <a:lstStyle/>
          <a:p>
            <a:pPr algn="r">
              <a:defRPr/>
            </a:pPr>
            <a:r>
              <a:rPr lang="en-US" sz="1000">
                <a:solidFill>
                  <a:srgbClr val="898989"/>
                </a:solidFill>
                <a:latin typeface="Calibri" charset="0"/>
                <a:ea typeface="ＭＳ Ｐゴシック" charset="-128"/>
                <a:cs typeface="+mn-cs"/>
              </a:rPr>
              <a:t>Page </a:t>
            </a:r>
            <a:fld id="{BFD277EF-40A9-4117-9962-3452997F7EA4}" type="slidenum">
              <a:rPr lang="en-US" sz="1000">
                <a:solidFill>
                  <a:srgbClr val="898989"/>
                </a:solidFill>
                <a:latin typeface="Calibri" charset="0"/>
                <a:ea typeface="ＭＳ Ｐゴシック" charset="-128"/>
                <a:cs typeface="+mn-cs"/>
              </a:rPr>
              <a:pPr algn="r">
                <a:defRPr/>
              </a:pPr>
              <a:t>19</a:t>
            </a:fld>
            <a:endParaRPr lang="en-US" sz="1000">
              <a:solidFill>
                <a:srgbClr val="898989"/>
              </a:solidFill>
              <a:latin typeface="Calibri" charset="0"/>
              <a:ea typeface="ＭＳ Ｐゴシック" charset="-128"/>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Content Placeholder 2"/>
          <p:cNvSpPr>
            <a:spLocks noGrp="1"/>
          </p:cNvSpPr>
          <p:nvPr>
            <p:ph idx="4294967295"/>
          </p:nvPr>
        </p:nvSpPr>
        <p:spPr>
          <a:xfrm>
            <a:off x="1460500" y="1492250"/>
            <a:ext cx="7594600" cy="5030788"/>
          </a:xfrm>
        </p:spPr>
        <p:txBody>
          <a:bodyPr/>
          <a:lstStyle/>
          <a:p>
            <a:pPr marL="609600" indent="-609600"/>
            <a:endParaRPr lang="en-US" sz="2400" dirty="0" smtClean="0">
              <a:ea typeface="ＭＳ Ｐゴシック"/>
              <a:cs typeface="ＭＳ Ｐゴシック"/>
            </a:endParaRPr>
          </a:p>
          <a:p>
            <a:pPr marL="609600" indent="-609600" algn="ctr">
              <a:buFont typeface="Arial" charset="0"/>
              <a:buNone/>
            </a:pPr>
            <a:r>
              <a:rPr lang="en-US" sz="4000" dirty="0" smtClean="0">
                <a:ea typeface="ＭＳ Ｐゴシック"/>
                <a:cs typeface="ＭＳ Ｐゴシック"/>
              </a:rPr>
              <a:t>DOES NOT APPLY TO:</a:t>
            </a:r>
          </a:p>
          <a:p>
            <a:pPr marL="609600" indent="-609600">
              <a:buFont typeface="Arial" charset="0"/>
              <a:buAutoNum type="alphaLcPeriod"/>
            </a:pPr>
            <a:r>
              <a:rPr lang="en-US" dirty="0" smtClean="0">
                <a:ea typeface="ＭＳ Ｐゴシック"/>
                <a:cs typeface="ＭＳ Ｐゴシック"/>
              </a:rPr>
              <a:t>Flex plans and integrated HRA</a:t>
            </a:r>
          </a:p>
          <a:p>
            <a:pPr marL="609600" indent="-609600">
              <a:buFont typeface="Arial" charset="0"/>
              <a:buAutoNum type="alphaLcPeriod"/>
            </a:pPr>
            <a:r>
              <a:rPr lang="en-US" dirty="0" smtClean="0">
                <a:ea typeface="ＭＳ Ｐゴシック"/>
                <a:cs typeface="ＭＳ Ｐゴシック"/>
              </a:rPr>
              <a:t>“Excepted” benefits (stand-alone dental and vision)	</a:t>
            </a:r>
          </a:p>
          <a:p>
            <a:pPr marL="609600" indent="-609600">
              <a:buFont typeface="Arial" charset="0"/>
              <a:buAutoNum type="alphaLcPeriod"/>
            </a:pPr>
            <a:r>
              <a:rPr lang="en-US" dirty="0" smtClean="0">
                <a:ea typeface="ＭＳ Ｐゴシック"/>
                <a:cs typeface="ＭＳ Ｐゴシック"/>
              </a:rPr>
              <a:t>“Small groups”; currently less than 50 Full-Time employees (100 for 2015 only)</a:t>
            </a:r>
          </a:p>
          <a:p>
            <a:pPr marL="609600" indent="-609600">
              <a:buFont typeface="Arial" charset="0"/>
              <a:buNone/>
            </a:pPr>
            <a:endParaRPr lang="en-US" dirty="0" smtClean="0">
              <a:ea typeface="ＭＳ Ｐゴシック"/>
              <a:cs typeface="ＭＳ Ｐゴシック"/>
            </a:endParaRPr>
          </a:p>
        </p:txBody>
      </p:sp>
      <p:sp>
        <p:nvSpPr>
          <p:cNvPr id="4" name="Slide Number Placeholder 3"/>
          <p:cNvSpPr txBox="1">
            <a:spLocks noGrp="1"/>
          </p:cNvSpPr>
          <p:nvPr/>
        </p:nvSpPr>
        <p:spPr>
          <a:xfrm>
            <a:off x="7831138" y="6523038"/>
            <a:ext cx="1073150" cy="198437"/>
          </a:xfrm>
          <a:prstGeom prst="rect">
            <a:avLst/>
          </a:prstGeom>
          <a:noFill/>
        </p:spPr>
        <p:txBody>
          <a:bodyPr anchor="ctr"/>
          <a:lstStyle/>
          <a:p>
            <a:pPr algn="r">
              <a:defRPr/>
            </a:pPr>
            <a:r>
              <a:rPr lang="en-US" sz="1000">
                <a:solidFill>
                  <a:srgbClr val="898989"/>
                </a:solidFill>
                <a:latin typeface="Calibri" charset="0"/>
                <a:ea typeface="ＭＳ Ｐゴシック" charset="-128"/>
                <a:cs typeface="+mn-cs"/>
              </a:rPr>
              <a:t>Page </a:t>
            </a:r>
            <a:fld id="{E3EA821C-FAB3-4910-AAF2-C02521CDD104}" type="slidenum">
              <a:rPr lang="en-US" sz="1000">
                <a:solidFill>
                  <a:srgbClr val="898989"/>
                </a:solidFill>
                <a:latin typeface="Calibri" charset="0"/>
                <a:ea typeface="ＭＳ Ｐゴシック" charset="-128"/>
                <a:cs typeface="+mn-cs"/>
              </a:rPr>
              <a:pPr algn="r">
                <a:defRPr/>
              </a:pPr>
              <a:t>2</a:t>
            </a:fld>
            <a:endParaRPr lang="en-US" sz="1000">
              <a:solidFill>
                <a:srgbClr val="898989"/>
              </a:solidFill>
              <a:latin typeface="Calibri" charset="0"/>
              <a:ea typeface="ＭＳ Ｐゴシック" charset="-128"/>
              <a:cs typeface="+mn-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p:cNvSpPr>
          <p:nvPr>
            <p:ph type="body" idx="4294967295"/>
          </p:nvPr>
        </p:nvSpPr>
        <p:spPr>
          <a:xfrm>
            <a:off x="1466850" y="1600200"/>
            <a:ext cx="7221538" cy="4525963"/>
          </a:xfrm>
        </p:spPr>
        <p:txBody>
          <a:bodyPr/>
          <a:lstStyle/>
          <a:p>
            <a:pPr>
              <a:lnSpc>
                <a:spcPct val="80000"/>
              </a:lnSpc>
              <a:buFont typeface="Arial" charset="0"/>
              <a:buNone/>
            </a:pPr>
            <a:endParaRPr lang="en-US" sz="1800" dirty="0" smtClean="0">
              <a:ea typeface="ＭＳ Ｐゴシック"/>
              <a:cs typeface="ＭＳ Ｐゴシック"/>
            </a:endParaRPr>
          </a:p>
          <a:p>
            <a:pPr>
              <a:lnSpc>
                <a:spcPct val="80000"/>
              </a:lnSpc>
              <a:buFont typeface="Arial" charset="0"/>
              <a:buNone/>
            </a:pPr>
            <a:r>
              <a:rPr lang="en-US" sz="2400" dirty="0" smtClean="0">
                <a:ea typeface="ＭＳ Ｐゴシック"/>
                <a:cs typeface="ＭＳ Ｐゴシック"/>
              </a:rPr>
              <a:t>Full-Time and Variable Hour Employees (cont’d):</a:t>
            </a:r>
          </a:p>
          <a:p>
            <a:pPr>
              <a:lnSpc>
                <a:spcPct val="80000"/>
              </a:lnSpc>
              <a:buFont typeface="Arial" charset="0"/>
              <a:buNone/>
            </a:pPr>
            <a:endParaRPr lang="en-US" sz="2400" dirty="0" smtClean="0">
              <a:ea typeface="ＭＳ Ｐゴシック"/>
              <a:cs typeface="ＭＳ Ｐゴシック"/>
            </a:endParaRPr>
          </a:p>
          <a:p>
            <a:pPr>
              <a:lnSpc>
                <a:spcPct val="80000"/>
              </a:lnSpc>
              <a:buFontTx/>
              <a:buChar char="•"/>
            </a:pPr>
            <a:r>
              <a:rPr lang="en-US" sz="2400" dirty="0" smtClean="0">
                <a:ea typeface="ＭＳ Ｐゴシック"/>
                <a:cs typeface="ＭＳ Ｐゴシック"/>
              </a:rPr>
              <a:t>Coverage must be provided for entire Substantiation Period as long as employee is employed even if not working 30/130 or more hours</a:t>
            </a:r>
          </a:p>
          <a:p>
            <a:pPr>
              <a:lnSpc>
                <a:spcPct val="80000"/>
              </a:lnSpc>
              <a:buFontTx/>
              <a:buNone/>
            </a:pPr>
            <a:endParaRPr lang="en-US" sz="2400" dirty="0" smtClean="0">
              <a:ea typeface="ＭＳ Ｐゴシック"/>
              <a:cs typeface="ＭＳ Ｐゴシック"/>
            </a:endParaRPr>
          </a:p>
          <a:p>
            <a:pPr>
              <a:lnSpc>
                <a:spcPct val="80000"/>
              </a:lnSpc>
              <a:buFontTx/>
              <a:buChar char="•"/>
            </a:pPr>
            <a:r>
              <a:rPr lang="en-US" sz="2400" dirty="0" smtClean="0">
                <a:ea typeface="ＭＳ Ｐゴシック"/>
                <a:cs typeface="ＭＳ Ｐゴシック"/>
              </a:rPr>
              <a:t>If still averaging 30/130 at end of Substantiation Period may be reclassified as Full-Time and tracked based on monthly measurement period.</a:t>
            </a:r>
          </a:p>
          <a:p>
            <a:pPr>
              <a:lnSpc>
                <a:spcPct val="80000"/>
              </a:lnSpc>
              <a:buNone/>
            </a:pPr>
            <a:endParaRPr lang="en-US" sz="2400" dirty="0" smtClean="0">
              <a:ea typeface="ＭＳ Ｐゴシック"/>
              <a:cs typeface="ＭＳ Ｐゴシック"/>
            </a:endParaRPr>
          </a:p>
          <a:p>
            <a:pPr>
              <a:lnSpc>
                <a:spcPct val="80000"/>
              </a:lnSpc>
              <a:buFontTx/>
              <a:buChar char="•"/>
            </a:pPr>
            <a:r>
              <a:rPr lang="en-US" sz="2400" dirty="0" smtClean="0">
                <a:ea typeface="ＭＳ Ｐゴシック"/>
                <a:cs typeface="ＭＳ Ｐゴシック"/>
              </a:rPr>
              <a:t>May still use Measurement (look back) to determine continuing eligibility</a:t>
            </a:r>
          </a:p>
          <a:p>
            <a:pPr>
              <a:lnSpc>
                <a:spcPct val="80000"/>
              </a:lnSpc>
              <a:buFontTx/>
              <a:buNone/>
            </a:pPr>
            <a:endParaRPr lang="en-US" sz="2400" dirty="0" smtClean="0">
              <a:ea typeface="ＭＳ Ｐゴシック"/>
              <a:cs typeface="ＭＳ Ｐゴシック"/>
            </a:endParaRPr>
          </a:p>
          <a:p>
            <a:pPr>
              <a:lnSpc>
                <a:spcPct val="80000"/>
              </a:lnSpc>
              <a:buNone/>
            </a:pPr>
            <a:endParaRPr lang="en-US" sz="1800" dirty="0" smtClean="0">
              <a:ea typeface="ＭＳ Ｐゴシック"/>
              <a:cs typeface="ＭＳ Ｐゴシック"/>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sz="1800" dirty="0" smtClean="0"/>
              <a:t>	</a:t>
            </a:r>
          </a:p>
          <a:p>
            <a:pPr>
              <a:buNone/>
            </a:pPr>
            <a:r>
              <a:rPr lang="en-US" sz="1800" dirty="0" smtClean="0"/>
              <a:t>	Example of Look Back option.  Employer A establishes a look back period of 6 months and uses the 130 hour per month option. Employer A hires Joe Employee on January 20</a:t>
            </a:r>
            <a:r>
              <a:rPr lang="en-US" sz="1800" baseline="30000" dirty="0" smtClean="0"/>
              <a:t>th</a:t>
            </a:r>
            <a:r>
              <a:rPr lang="en-US" sz="1800" dirty="0" smtClean="0"/>
              <a:t>. The look back period then starts February 1 for Joe employee. If Joe employee is employed for the next 6 months then Joe’s hours for that period must be totaled, and if Joe worked 780 hours or more during that period, he is eligible for coverage for a period of at least 6 months. (During the look back period, the employer is not subject to either of the fines above based on Joe’s status, nor is Joe subject to the individual fine for not having coverage). Employer A has decided to use an Administrative Period of 30 days to figure out whether Joe is eligible. So, in this example, the look back period ends on July 31. The Administrative Period is 30 days, so Joe must be offered coverage effective September 1 for at least the next 6 months as long as Joe remains employed, regardless of the number of hours he works. However, on August 1 at the end of the first look back period, if Joe continues to be employed, a new look back period starts for the next 6 months and so on for as long as Joe is employed unless Joe is reclassified to a monthly measurement period position</a:t>
            </a:r>
          </a:p>
          <a:p>
            <a:pPr>
              <a:buNone/>
            </a:pPr>
            <a:r>
              <a:rPr lang="en-US" dirty="0" smtClean="0"/>
              <a:t> </a:t>
            </a:r>
          </a:p>
          <a:p>
            <a:endParaRPr lang="en-US" sz="1200" dirty="0"/>
          </a:p>
        </p:txBody>
      </p:sp>
      <p:sp>
        <p:nvSpPr>
          <p:cNvPr id="4" name="Slide Number Placeholder 3"/>
          <p:cNvSpPr>
            <a:spLocks noGrp="1"/>
          </p:cNvSpPr>
          <p:nvPr>
            <p:ph type="sldNum" sz="quarter" idx="11"/>
          </p:nvPr>
        </p:nvSpPr>
        <p:spPr/>
        <p:txBody>
          <a:bodyPr/>
          <a:lstStyle/>
          <a:p>
            <a:pPr>
              <a:defRPr/>
            </a:pPr>
            <a:r>
              <a:rPr lang="en-US" smtClean="0"/>
              <a:t>Page </a:t>
            </a:r>
            <a:fld id="{6A40B00A-E66C-4180-8C12-0C570D9FA939}" type="slidenum">
              <a:rPr lang="en-US" smtClean="0"/>
              <a:pPr>
                <a:defRPr/>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3"/>
          <p:cNvSpPr>
            <a:spLocks noGrp="1"/>
          </p:cNvSpPr>
          <p:nvPr>
            <p:ph type="body" idx="4294967295"/>
          </p:nvPr>
        </p:nvSpPr>
        <p:spPr>
          <a:xfrm>
            <a:off x="717550" y="1600200"/>
            <a:ext cx="7970838" cy="4525963"/>
          </a:xfrm>
        </p:spPr>
        <p:txBody>
          <a:bodyPr/>
          <a:lstStyle/>
          <a:p>
            <a:pPr lvl="2">
              <a:buFont typeface="Arial" charset="0"/>
              <a:buNone/>
            </a:pPr>
            <a:endParaRPr lang="en-US" dirty="0" smtClean="0">
              <a:ea typeface="ＭＳ Ｐゴシック"/>
            </a:endParaRPr>
          </a:p>
          <a:p>
            <a:pPr lvl="2">
              <a:buFont typeface="Arial" charset="0"/>
              <a:buNone/>
            </a:pPr>
            <a:r>
              <a:rPr lang="en-US" dirty="0" smtClean="0">
                <a:ea typeface="ＭＳ Ｐゴシック"/>
              </a:rPr>
              <a:t>Transitional rule for Standard Measurement Period</a:t>
            </a:r>
          </a:p>
          <a:p>
            <a:pPr lvl="2">
              <a:buFont typeface="Arial" charset="0"/>
              <a:buNone/>
            </a:pPr>
            <a:endParaRPr lang="en-US" dirty="0" smtClean="0">
              <a:ea typeface="ＭＳ Ｐゴシック"/>
            </a:endParaRPr>
          </a:p>
          <a:p>
            <a:pPr lvl="3">
              <a:buFontTx/>
              <a:buChar char="•"/>
            </a:pPr>
            <a:r>
              <a:rPr lang="en-US" dirty="0" smtClean="0">
                <a:ea typeface="ＭＳ Ｐゴシック"/>
              </a:rPr>
              <a:t>Starts to apply on first Plan year on or after January 1, 2015 for 100 or more full time employees and first Plan year on or after 2016 for 50 to 99 Full time employees.</a:t>
            </a:r>
          </a:p>
          <a:p>
            <a:pPr lvl="3">
              <a:buFontTx/>
              <a:buNone/>
            </a:pPr>
            <a:endParaRPr lang="en-US" dirty="0" smtClean="0">
              <a:ea typeface="ＭＳ Ｐゴシック"/>
            </a:endParaRPr>
          </a:p>
          <a:p>
            <a:pPr lvl="3">
              <a:buFontTx/>
              <a:buChar char="•"/>
            </a:pPr>
            <a:r>
              <a:rPr lang="en-US" dirty="0" smtClean="0">
                <a:ea typeface="ＭＳ Ｐゴシック"/>
              </a:rPr>
              <a:t>First standard measurement period for Full-Time and Variable Hour employees does not have to be longer than 6 months  backwards from first day of Plan year, even if it will be longer going forward.</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p:cNvSpPr>
          <p:nvPr>
            <p:ph type="body" idx="4294967295"/>
          </p:nvPr>
        </p:nvSpPr>
        <p:spPr>
          <a:xfrm>
            <a:off x="1443038" y="1600200"/>
            <a:ext cx="7245350" cy="4525963"/>
          </a:xfrm>
        </p:spPr>
        <p:txBody>
          <a:bodyPr/>
          <a:lstStyle/>
          <a:p>
            <a:pPr>
              <a:lnSpc>
                <a:spcPct val="90000"/>
              </a:lnSpc>
              <a:buFont typeface="Arial" charset="0"/>
              <a:buNone/>
            </a:pPr>
            <a:endParaRPr lang="en-US" sz="2400" dirty="0" smtClean="0">
              <a:ea typeface="ＭＳ Ｐゴシック"/>
              <a:cs typeface="ＭＳ Ｐゴシック"/>
            </a:endParaRPr>
          </a:p>
          <a:p>
            <a:pPr>
              <a:lnSpc>
                <a:spcPct val="90000"/>
              </a:lnSpc>
              <a:buFont typeface="Arial" charset="0"/>
              <a:buNone/>
            </a:pPr>
            <a:r>
              <a:rPr lang="en-US" sz="2400" dirty="0" smtClean="0">
                <a:ea typeface="ＭＳ Ｐゴシック"/>
                <a:cs typeface="ＭＳ Ｐゴシック"/>
              </a:rPr>
              <a:t>Breaks in Service during look back:</a:t>
            </a:r>
          </a:p>
          <a:p>
            <a:pPr>
              <a:lnSpc>
                <a:spcPct val="90000"/>
              </a:lnSpc>
              <a:buFontTx/>
              <a:buChar char="•"/>
            </a:pPr>
            <a:r>
              <a:rPr lang="en-US" sz="2400" dirty="0" smtClean="0">
                <a:ea typeface="ＭＳ Ｐゴシック"/>
                <a:cs typeface="ＭＳ Ｐゴシック"/>
              </a:rPr>
              <a:t>Classified as New employee again if break exceeds 26 weeks</a:t>
            </a:r>
          </a:p>
          <a:p>
            <a:pPr>
              <a:lnSpc>
                <a:spcPct val="90000"/>
              </a:lnSpc>
              <a:buFontTx/>
              <a:buChar char="•"/>
            </a:pPr>
            <a:r>
              <a:rPr lang="en-US" sz="2400" dirty="0" smtClean="0">
                <a:ea typeface="ＭＳ Ｐゴシック"/>
                <a:cs typeface="ＭＳ Ｐゴシック"/>
              </a:rPr>
              <a:t>If less than 26 weeks and look back period is 12 months, must count all paid leave and FMLA and jury duty even if unpaid as work hours</a:t>
            </a:r>
          </a:p>
          <a:p>
            <a:pPr>
              <a:lnSpc>
                <a:spcPct val="90000"/>
              </a:lnSpc>
              <a:buFontTx/>
              <a:buChar char="•"/>
            </a:pPr>
            <a:r>
              <a:rPr lang="en-US" sz="2400" dirty="0" smtClean="0">
                <a:ea typeface="ＭＳ Ｐゴシック"/>
                <a:cs typeface="ＭＳ Ｐゴシック"/>
              </a:rPr>
              <a:t>Rule of Parity for less than 26 weeks for unpaid leave there are two options:</a:t>
            </a:r>
          </a:p>
          <a:p>
            <a:pPr>
              <a:lnSpc>
                <a:spcPct val="90000"/>
              </a:lnSpc>
              <a:buFont typeface="Arial" charset="0"/>
              <a:buNone/>
            </a:pPr>
            <a:r>
              <a:rPr lang="en-US" sz="2400" dirty="0" smtClean="0">
                <a:ea typeface="ＭＳ Ｐゴシック"/>
                <a:cs typeface="ＭＳ Ｐゴシック"/>
              </a:rPr>
              <a:t>		1.	Impute normal work hours to period of 					absence</a:t>
            </a:r>
          </a:p>
          <a:p>
            <a:pPr>
              <a:lnSpc>
                <a:spcPct val="90000"/>
              </a:lnSpc>
              <a:buFont typeface="Arial" charset="0"/>
              <a:buNone/>
            </a:pPr>
            <a:r>
              <a:rPr lang="en-US" sz="2400" dirty="0" smtClean="0">
                <a:ea typeface="ＭＳ Ｐゴシック"/>
                <a:cs typeface="ＭＳ Ｐゴシック"/>
              </a:rPr>
              <a:t>		2.   Average over actual months worked</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p:cNvSpPr>
          <p:nvPr>
            <p:ph type="title" idx="4294967295"/>
          </p:nvPr>
        </p:nvSpPr>
        <p:spPr>
          <a:xfrm>
            <a:off x="151140" y="274638"/>
            <a:ext cx="8537248" cy="1143000"/>
          </a:xfrm>
        </p:spPr>
        <p:txBody>
          <a:bodyPr/>
          <a:lstStyle/>
          <a:p>
            <a:r>
              <a:rPr lang="en-US" dirty="0" smtClean="0">
                <a:ea typeface="ＭＳ Ｐゴシック"/>
                <a:cs typeface="ＭＳ Ｐゴシック"/>
              </a:rPr>
              <a:t> </a:t>
            </a:r>
          </a:p>
        </p:txBody>
      </p:sp>
      <p:sp>
        <p:nvSpPr>
          <p:cNvPr id="48130" name="Rectangle 3"/>
          <p:cNvSpPr>
            <a:spLocks noGrp="1"/>
          </p:cNvSpPr>
          <p:nvPr>
            <p:ph type="body" idx="4294967295"/>
          </p:nvPr>
        </p:nvSpPr>
        <p:spPr/>
        <p:txBody>
          <a:bodyPr/>
          <a:lstStyle/>
          <a:p>
            <a:pPr lvl="2">
              <a:buFont typeface="Arial" charset="0"/>
              <a:buNone/>
            </a:pPr>
            <a:endParaRPr lang="en-US" dirty="0" smtClean="0">
              <a:ea typeface="ＭＳ Ｐゴシック"/>
            </a:endParaRPr>
          </a:p>
          <a:p>
            <a:pPr lvl="2">
              <a:buFont typeface="Arial" charset="0"/>
              <a:buNone/>
            </a:pPr>
            <a:r>
              <a:rPr lang="en-US" dirty="0" smtClean="0">
                <a:ea typeface="ＭＳ Ｐゴシック"/>
              </a:rPr>
              <a:t>Educational Organizations:</a:t>
            </a:r>
          </a:p>
          <a:p>
            <a:pPr lvl="2">
              <a:buFont typeface="Arial" charset="0"/>
              <a:buNone/>
            </a:pPr>
            <a:endParaRPr lang="en-US" dirty="0" smtClean="0">
              <a:ea typeface="ＭＳ Ｐゴシック"/>
            </a:endParaRPr>
          </a:p>
          <a:p>
            <a:pPr lvl="2">
              <a:buFont typeface="Arial" charset="0"/>
              <a:buNone/>
            </a:pPr>
            <a:r>
              <a:rPr lang="en-US" dirty="0" smtClean="0">
                <a:ea typeface="ＭＳ Ｐゴシック"/>
              </a:rPr>
              <a:t>	Rules are fact specific to organization, complex and currently incomplete, but generally require employers to count time off during breaks and summer vacation as time worked, but limit the amount of hours that must be imputed to no more than 501 hours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Content Placeholder 2"/>
          <p:cNvSpPr>
            <a:spLocks noGrp="1"/>
          </p:cNvSpPr>
          <p:nvPr>
            <p:ph idx="1"/>
          </p:nvPr>
        </p:nvSpPr>
        <p:spPr>
          <a:xfrm>
            <a:off x="1460500" y="1492250"/>
            <a:ext cx="7683500" cy="5030788"/>
          </a:xfrm>
        </p:spPr>
        <p:txBody>
          <a:bodyPr/>
          <a:lstStyle/>
          <a:p>
            <a:pPr marL="609600" indent="-609600"/>
            <a:endParaRPr lang="en-US" dirty="0" smtClean="0">
              <a:ea typeface="ＭＳ Ｐゴシック"/>
              <a:cs typeface="ＭＳ Ｐゴシック"/>
            </a:endParaRPr>
          </a:p>
          <a:p>
            <a:pPr marL="609600" indent="-609600" algn="ctr">
              <a:buFont typeface="Arial" charset="0"/>
              <a:buNone/>
            </a:pPr>
            <a:r>
              <a:rPr lang="en-US" sz="4000" dirty="0" smtClean="0">
                <a:ea typeface="ＭＳ Ｐゴシック"/>
                <a:cs typeface="Arial" charset="0"/>
              </a:rPr>
              <a:t>TERMS</a:t>
            </a:r>
          </a:p>
          <a:p>
            <a:pPr marL="609600" indent="-609600">
              <a:buFont typeface="Arial" charset="0"/>
              <a:buAutoNum type="alphaLcPeriod"/>
            </a:pPr>
            <a:endParaRPr lang="en-US" sz="1800" dirty="0" smtClean="0">
              <a:latin typeface="Arial" charset="0"/>
              <a:ea typeface="ＭＳ Ｐゴシック"/>
              <a:cs typeface="ＭＳ Ｐゴシック"/>
            </a:endParaRPr>
          </a:p>
          <a:p>
            <a:pPr marL="609600" indent="-609600">
              <a:buFont typeface="Arial" charset="0"/>
              <a:buAutoNum type="alphaLcPeriod"/>
            </a:pPr>
            <a:r>
              <a:rPr lang="en-US" dirty="0" smtClean="0">
                <a:latin typeface="Arial" charset="0"/>
                <a:ea typeface="ＭＳ Ｐゴシック"/>
                <a:cs typeface="ＭＳ Ｐゴシック"/>
              </a:rPr>
              <a:t>Minimum Essential Coverage plan (MEC)</a:t>
            </a:r>
          </a:p>
          <a:p>
            <a:pPr marL="609600" indent="-609600">
              <a:buFont typeface="Arial" charset="0"/>
              <a:buAutoNum type="alphaLcPeriod"/>
            </a:pPr>
            <a:r>
              <a:rPr lang="en-US" dirty="0" smtClean="0">
                <a:latin typeface="Arial" charset="0"/>
                <a:ea typeface="ＭＳ Ｐゴシック"/>
                <a:cs typeface="ＭＳ Ｐゴシック"/>
              </a:rPr>
              <a:t>Minimum Value plan (MV)</a:t>
            </a:r>
          </a:p>
          <a:p>
            <a:pPr marL="609600" indent="-609600">
              <a:buFont typeface="Arial" charset="0"/>
              <a:buAutoNum type="alphaLcPeriod"/>
            </a:pPr>
            <a:r>
              <a:rPr lang="en-US" dirty="0" smtClean="0">
                <a:latin typeface="Arial" charset="0"/>
                <a:ea typeface="ＭＳ Ｐゴシック"/>
                <a:cs typeface="ＭＳ Ｐゴシック"/>
              </a:rPr>
              <a:t>“Seasonal” Worker</a:t>
            </a:r>
          </a:p>
          <a:p>
            <a:pPr marL="609600" indent="-609600">
              <a:buFont typeface="Arial" charset="0"/>
              <a:buAutoNum type="alphaLcPeriod"/>
            </a:pPr>
            <a:r>
              <a:rPr lang="en-US" dirty="0" smtClean="0">
                <a:latin typeface="Arial" charset="0"/>
                <a:ea typeface="ＭＳ Ｐゴシック"/>
                <a:cs typeface="ＭＳ Ｐゴシック"/>
              </a:rPr>
              <a:t>Variable Hour Employee</a:t>
            </a:r>
          </a:p>
          <a:p>
            <a:pPr marL="609600" indent="-609600">
              <a:buFont typeface="Arial" charset="0"/>
              <a:buAutoNum type="alphaLcPeriod"/>
            </a:pPr>
            <a:r>
              <a:rPr lang="en-US" dirty="0" smtClean="0">
                <a:latin typeface="Arial" charset="0"/>
                <a:ea typeface="ＭＳ Ｐゴシック"/>
                <a:cs typeface="ＭＳ Ｐゴシック"/>
              </a:rPr>
              <a:t>Subsidy Eligible Member (SEM)</a:t>
            </a:r>
          </a:p>
        </p:txBody>
      </p:sp>
      <p:sp>
        <p:nvSpPr>
          <p:cNvPr id="4" name="Slide Number Placeholder 3"/>
          <p:cNvSpPr>
            <a:spLocks noGrp="1"/>
          </p:cNvSpPr>
          <p:nvPr>
            <p:ph type="sldNum" sz="quarter" idx="11"/>
          </p:nvPr>
        </p:nvSpPr>
        <p:spPr/>
        <p:txBody>
          <a:bodyPr/>
          <a:lstStyle/>
          <a:p>
            <a:pPr>
              <a:defRPr/>
            </a:pPr>
            <a:r>
              <a:rPr lang="en-US" smtClean="0"/>
              <a:t>Page </a:t>
            </a:r>
            <a:fld id="{C5525FF1-36D2-42F4-B571-BF536239B47A}"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Content Placeholder 2"/>
          <p:cNvSpPr>
            <a:spLocks noGrp="1"/>
          </p:cNvSpPr>
          <p:nvPr>
            <p:ph idx="4294967295"/>
          </p:nvPr>
        </p:nvSpPr>
        <p:spPr>
          <a:xfrm>
            <a:off x="1460500" y="1492250"/>
            <a:ext cx="7683500" cy="5030788"/>
          </a:xfrm>
        </p:spPr>
        <p:txBody>
          <a:bodyPr/>
          <a:lstStyle/>
          <a:p>
            <a:pPr marL="609600" indent="-609600">
              <a:buFont typeface="Arial" charset="0"/>
              <a:buNone/>
            </a:pPr>
            <a:endParaRPr lang="en-US" sz="2400" dirty="0" smtClean="0">
              <a:ea typeface="ＭＳ Ｐゴシック"/>
              <a:cs typeface="ＭＳ Ｐゴシック"/>
            </a:endParaRPr>
          </a:p>
          <a:p>
            <a:pPr marL="609600" indent="-609600">
              <a:buFont typeface="Arial" charset="0"/>
              <a:buNone/>
            </a:pPr>
            <a:r>
              <a:rPr lang="en-US" dirty="0" smtClean="0">
                <a:ea typeface="ＭＳ Ｐゴシック"/>
                <a:cs typeface="ＭＳ Ｐゴシック"/>
              </a:rPr>
              <a:t>	</a:t>
            </a:r>
            <a:r>
              <a:rPr lang="en-US" sz="2400" dirty="0" smtClean="0">
                <a:ea typeface="ＭＳ Ｐゴシック"/>
                <a:cs typeface="ＭＳ Ｐゴシック"/>
              </a:rPr>
              <a:t>Applies starting with first Plan year on or after: </a:t>
            </a:r>
          </a:p>
          <a:p>
            <a:pPr marL="609600" indent="-609600">
              <a:buFont typeface="Arial" charset="0"/>
              <a:buNone/>
            </a:pPr>
            <a:r>
              <a:rPr lang="en-US" sz="2400" dirty="0" smtClean="0">
                <a:ea typeface="ＭＳ Ｐゴシック"/>
                <a:cs typeface="ＭＳ Ｐゴシック"/>
              </a:rPr>
              <a:t>	January 1, 2015 for employers with 100 or more Full Time employees, and</a:t>
            </a:r>
          </a:p>
          <a:p>
            <a:pPr marL="609600" indent="-609600">
              <a:buFont typeface="Arial" charset="0"/>
              <a:buNone/>
            </a:pPr>
            <a:r>
              <a:rPr lang="en-US" sz="2400" dirty="0" smtClean="0">
                <a:ea typeface="ＭＳ Ｐゴシック"/>
                <a:cs typeface="ＭＳ Ｐゴシック"/>
              </a:rPr>
              <a:t>	First Plan Year on or after January 1, 2016 for employers with 50 to 99 Full Time employees.</a:t>
            </a:r>
          </a:p>
          <a:p>
            <a:pPr marL="609600" indent="-609600">
              <a:buFont typeface="Arial" charset="0"/>
              <a:buNone/>
            </a:pPr>
            <a:r>
              <a:rPr lang="en-US" dirty="0" smtClean="0">
                <a:ea typeface="ＭＳ Ｐゴシック"/>
                <a:cs typeface="ＭＳ Ｐゴシック"/>
              </a:rPr>
              <a:t>	</a:t>
            </a:r>
            <a:r>
              <a:rPr lang="en-US" sz="2400" dirty="0" smtClean="0">
                <a:ea typeface="ＭＳ Ｐゴシック"/>
                <a:cs typeface="ＭＳ Ｐゴシック"/>
              </a:rPr>
              <a:t>Does not apply to employers with less than </a:t>
            </a:r>
          </a:p>
          <a:p>
            <a:pPr marL="609600" indent="-609600">
              <a:buFont typeface="Arial" charset="0"/>
              <a:buNone/>
            </a:pPr>
            <a:r>
              <a:rPr lang="en-US" sz="2400" dirty="0" smtClean="0">
                <a:ea typeface="ＭＳ Ｐゴシック"/>
                <a:cs typeface="ＭＳ Ｐゴシック"/>
              </a:rPr>
              <a:t>	50 Full Time employees.</a:t>
            </a:r>
          </a:p>
          <a:p>
            <a:pPr marL="609600" indent="-609600">
              <a:buFont typeface="Arial" charset="0"/>
              <a:buNone/>
            </a:pPr>
            <a:r>
              <a:rPr lang="en-US" sz="2400" dirty="0" smtClean="0">
                <a:ea typeface="ＭＳ Ｐゴシック"/>
                <a:cs typeface="ＭＳ Ｐゴシック"/>
              </a:rPr>
              <a:t>	Employee count based upon majority of workdays in the prior calendar year. Several options to calculate</a:t>
            </a:r>
          </a:p>
          <a:p>
            <a:pPr marL="609600" indent="-609600">
              <a:buFont typeface="Arial" charset="0"/>
              <a:buNone/>
            </a:pPr>
            <a:endParaRPr lang="en-US" sz="2000" dirty="0" smtClean="0">
              <a:ea typeface="ＭＳ Ｐゴシック"/>
              <a:cs typeface="Arial" charset="0"/>
            </a:endParaRPr>
          </a:p>
        </p:txBody>
      </p:sp>
      <p:sp>
        <p:nvSpPr>
          <p:cNvPr id="4" name="Slide Number Placeholder 3"/>
          <p:cNvSpPr txBox="1">
            <a:spLocks noGrp="1"/>
          </p:cNvSpPr>
          <p:nvPr/>
        </p:nvSpPr>
        <p:spPr>
          <a:xfrm>
            <a:off x="7831138" y="6523038"/>
            <a:ext cx="1073150" cy="198437"/>
          </a:xfrm>
          <a:prstGeom prst="rect">
            <a:avLst/>
          </a:prstGeom>
          <a:noFill/>
        </p:spPr>
        <p:txBody>
          <a:bodyPr anchor="ctr"/>
          <a:lstStyle/>
          <a:p>
            <a:pPr algn="r">
              <a:defRPr/>
            </a:pPr>
            <a:r>
              <a:rPr lang="en-US" sz="1000">
                <a:solidFill>
                  <a:srgbClr val="898989"/>
                </a:solidFill>
                <a:latin typeface="Calibri" charset="0"/>
                <a:ea typeface="ＭＳ Ｐゴシック" charset="-128"/>
                <a:cs typeface="+mn-cs"/>
              </a:rPr>
              <a:t>Page </a:t>
            </a:r>
            <a:fld id="{FEEFBFA7-A591-4B1A-89BC-D8EA1FD54E4F}" type="slidenum">
              <a:rPr lang="en-US" sz="1000">
                <a:solidFill>
                  <a:srgbClr val="898989"/>
                </a:solidFill>
                <a:latin typeface="Calibri" charset="0"/>
                <a:ea typeface="ＭＳ Ｐゴシック" charset="-128"/>
                <a:cs typeface="+mn-cs"/>
              </a:rPr>
              <a:pPr algn="r">
                <a:defRPr/>
              </a:pPr>
              <a:t>4</a:t>
            </a:fld>
            <a:endParaRPr lang="en-US" sz="1000">
              <a:solidFill>
                <a:srgbClr val="898989"/>
              </a:solidFill>
              <a:latin typeface="Calibri" charset="0"/>
              <a:ea typeface="ＭＳ Ｐゴシック" charset="-128"/>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p:cNvSpPr>
          <p:nvPr>
            <p:ph type="body" idx="4294967295"/>
          </p:nvPr>
        </p:nvSpPr>
        <p:spPr>
          <a:xfrm>
            <a:off x="1427163" y="1600200"/>
            <a:ext cx="7716837" cy="4525963"/>
          </a:xfrm>
        </p:spPr>
        <p:txBody>
          <a:bodyPr>
            <a:normAutofit fontScale="92500"/>
          </a:bodyPr>
          <a:lstStyle/>
          <a:p>
            <a:pPr marL="609600" indent="-609600" algn="ctr">
              <a:buFont typeface="Arial" charset="0"/>
              <a:buNone/>
            </a:pPr>
            <a:r>
              <a:rPr lang="en-US" sz="3600" dirty="0" smtClean="0">
                <a:ea typeface="ＭＳ Ｐゴシック"/>
                <a:cs typeface="ＭＳ Ｐゴシック"/>
              </a:rPr>
              <a:t>APPLICABLE LARGE EMPLOYER</a:t>
            </a:r>
          </a:p>
          <a:p>
            <a:pPr marL="609600" indent="-609600">
              <a:buFont typeface="Arial" charset="0"/>
              <a:buNone/>
            </a:pPr>
            <a:endParaRPr lang="en-US" sz="2400" dirty="0" smtClean="0">
              <a:ea typeface="ＭＳ Ｐゴシック"/>
              <a:cs typeface="ＭＳ Ｐゴシック"/>
            </a:endParaRPr>
          </a:p>
          <a:p>
            <a:pPr marL="609600" indent="-609600">
              <a:buFont typeface="Arial" charset="0"/>
              <a:buNone/>
            </a:pPr>
            <a:r>
              <a:rPr lang="en-US" sz="2400" dirty="0" smtClean="0">
                <a:ea typeface="ＭＳ Ｐゴシック"/>
                <a:cs typeface="ＭＳ Ｐゴシック"/>
              </a:rPr>
              <a:t>Is any plan with100 or more Full Time employees (2015)/50</a:t>
            </a:r>
          </a:p>
          <a:p>
            <a:pPr marL="609600" indent="-609600">
              <a:buFont typeface="Arial" charset="0"/>
              <a:buNone/>
            </a:pPr>
            <a:r>
              <a:rPr lang="en-US" sz="2400" dirty="0" smtClean="0">
                <a:ea typeface="ＭＳ Ｐゴシック"/>
                <a:cs typeface="ＭＳ Ｐゴシック"/>
              </a:rPr>
              <a:t>or more Fulltime employees (2016):	</a:t>
            </a:r>
          </a:p>
          <a:p>
            <a:pPr marL="609600" indent="-609600">
              <a:buFont typeface="Arial" charset="0"/>
              <a:buNone/>
            </a:pPr>
            <a:r>
              <a:rPr lang="en-US" sz="2400" dirty="0" smtClean="0">
                <a:ea typeface="ＭＳ Ｐゴシック"/>
                <a:cs typeface="ＭＳ Ｐゴシック"/>
              </a:rPr>
              <a:t>a.	Includes all Full-Time Employees </a:t>
            </a:r>
          </a:p>
          <a:p>
            <a:pPr marL="609600" indent="-609600">
              <a:buFont typeface="Arial" charset="0"/>
              <a:buNone/>
            </a:pPr>
            <a:r>
              <a:rPr lang="en-US" sz="2400" dirty="0" smtClean="0">
                <a:ea typeface="ＭＳ Ｐゴシック"/>
                <a:cs typeface="ＭＳ Ｐゴシック"/>
              </a:rPr>
              <a:t>b.	Includes Full-Time Equivalents (FTE)</a:t>
            </a:r>
          </a:p>
          <a:p>
            <a:pPr marL="609600" indent="-609600">
              <a:buFont typeface="Arial" charset="0"/>
              <a:buNone/>
            </a:pPr>
            <a:r>
              <a:rPr lang="en-US" sz="2400" dirty="0" smtClean="0">
                <a:ea typeface="ＭＳ Ｐゴシック"/>
                <a:cs typeface="Arial" charset="0"/>
              </a:rPr>
              <a:t>c.	Excludes “Seasonal Worker”</a:t>
            </a:r>
          </a:p>
          <a:p>
            <a:pPr marL="609600" indent="-609600">
              <a:buFont typeface="Arial" charset="0"/>
              <a:buNone/>
            </a:pPr>
            <a:r>
              <a:rPr lang="en-US" sz="2400" dirty="0" smtClean="0">
                <a:ea typeface="ＭＳ Ｐゴシック"/>
                <a:cs typeface="Arial" charset="0"/>
              </a:rPr>
              <a:t>	</a:t>
            </a:r>
            <a:r>
              <a:rPr lang="en-US" sz="2000" dirty="0" smtClean="0">
                <a:ea typeface="ＭＳ Ｐゴシック"/>
                <a:cs typeface="Arial" charset="0"/>
              </a:rPr>
              <a:t>A seasonal worker is an employee who works less than 120* days per calendar year and whose employment is tied to a specific seasonal event. </a:t>
            </a:r>
          </a:p>
          <a:p>
            <a:pPr marL="609600" indent="-609600">
              <a:buFont typeface="Arial" charset="0"/>
              <a:buNone/>
            </a:pPr>
            <a:r>
              <a:rPr lang="en-US" sz="2000" dirty="0" smtClean="0">
                <a:ea typeface="ＭＳ Ｐゴシック"/>
                <a:cs typeface="Arial" charset="0"/>
              </a:rPr>
              <a:t>	*For 2015  the time period is expanded to 6 months in a calendar year.</a:t>
            </a:r>
          </a:p>
          <a:p>
            <a:pPr marL="609600" indent="-609600">
              <a:buFont typeface="Arial" charset="0"/>
              <a:buNone/>
            </a:pPr>
            <a:endParaRPr lang="en-US" sz="2400" dirty="0" smtClean="0">
              <a:ea typeface="ＭＳ Ｐゴシック"/>
              <a:cs typeface="ＭＳ Ｐゴシック"/>
            </a:endParaRPr>
          </a:p>
          <a:p>
            <a:pPr marL="609600" indent="-609600"/>
            <a:endParaRPr lang="en-US" dirty="0" smtClean="0">
              <a:ea typeface="ＭＳ Ｐゴシック"/>
              <a:cs typeface="ＭＳ Ｐゴシック"/>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Content Placeholder 2"/>
          <p:cNvSpPr>
            <a:spLocks noGrp="1"/>
          </p:cNvSpPr>
          <p:nvPr>
            <p:ph idx="4294967295"/>
          </p:nvPr>
        </p:nvSpPr>
        <p:spPr>
          <a:xfrm>
            <a:off x="1460500" y="1492250"/>
            <a:ext cx="7531100" cy="5030788"/>
          </a:xfrm>
        </p:spPr>
        <p:txBody>
          <a:bodyPr/>
          <a:lstStyle/>
          <a:p>
            <a:pPr marL="609600" indent="-609600" algn="ctr">
              <a:buFont typeface="Arial" charset="0"/>
              <a:buNone/>
            </a:pPr>
            <a:r>
              <a:rPr lang="en-US" sz="2400" dirty="0" smtClean="0">
                <a:ea typeface="ＭＳ Ｐゴシック"/>
                <a:cs typeface="ＭＳ Ｐゴシック"/>
              </a:rPr>
              <a:t>APPLICABLE LARGE EMPLOYER COMPUTATION</a:t>
            </a:r>
          </a:p>
          <a:p>
            <a:pPr marL="609600" indent="-609600">
              <a:buFont typeface="Arial" charset="0"/>
              <a:buNone/>
            </a:pPr>
            <a:endParaRPr lang="en-US" sz="2400" dirty="0" smtClean="0">
              <a:ea typeface="ＭＳ Ｐゴシック"/>
              <a:cs typeface="ＭＳ Ｐゴシック"/>
            </a:endParaRPr>
          </a:p>
          <a:p>
            <a:pPr marL="609600" indent="-609600">
              <a:buFont typeface="Arial" charset="0"/>
              <a:buAutoNum type="alphaLcPeriod"/>
            </a:pPr>
            <a:r>
              <a:rPr lang="en-US" sz="2400" dirty="0" smtClean="0">
                <a:ea typeface="ＭＳ Ｐゴシック"/>
                <a:cs typeface="ＭＳ Ｐゴシック"/>
              </a:rPr>
              <a:t>Full-Time employee = 30 hours per week or, in the alternative, 130 hours per month</a:t>
            </a:r>
          </a:p>
          <a:p>
            <a:pPr marL="609600" indent="-609600">
              <a:buFont typeface="Arial" charset="0"/>
              <a:buNone/>
            </a:pPr>
            <a:endParaRPr lang="en-US" sz="2400" dirty="0" smtClean="0">
              <a:ea typeface="ＭＳ Ｐゴシック"/>
              <a:cs typeface="ＭＳ Ｐゴシック"/>
            </a:endParaRPr>
          </a:p>
          <a:p>
            <a:pPr marL="609600" indent="-609600">
              <a:buFont typeface="Arial" charset="0"/>
              <a:buNone/>
            </a:pPr>
            <a:r>
              <a:rPr lang="en-US" sz="2400" dirty="0" smtClean="0">
                <a:ea typeface="ＭＳ Ｐゴシック"/>
                <a:cs typeface="ＭＳ Ｐゴシック"/>
              </a:rPr>
              <a:t>b.	Full-Time Equivalent (FTE) = hours of all employees who are not Full-Time employees added together and divided to equal 30 hours per week or </a:t>
            </a:r>
            <a:r>
              <a:rPr lang="en-US" sz="2400" b="1" u="sng" dirty="0" smtClean="0">
                <a:ea typeface="ＭＳ Ｐゴシック"/>
                <a:cs typeface="ＭＳ Ｐゴシック"/>
              </a:rPr>
              <a:t>120</a:t>
            </a:r>
            <a:r>
              <a:rPr lang="en-US" sz="2400" dirty="0" smtClean="0">
                <a:ea typeface="ＭＳ Ｐゴシック"/>
                <a:cs typeface="ＭＳ Ｐゴシック"/>
              </a:rPr>
              <a:t> hours per month</a:t>
            </a:r>
          </a:p>
        </p:txBody>
      </p:sp>
      <p:sp>
        <p:nvSpPr>
          <p:cNvPr id="4" name="Slide Number Placeholder 3"/>
          <p:cNvSpPr txBox="1">
            <a:spLocks noGrp="1"/>
          </p:cNvSpPr>
          <p:nvPr/>
        </p:nvSpPr>
        <p:spPr>
          <a:xfrm>
            <a:off x="7831138" y="6523038"/>
            <a:ext cx="1073150" cy="198437"/>
          </a:xfrm>
          <a:prstGeom prst="rect">
            <a:avLst/>
          </a:prstGeom>
          <a:noFill/>
        </p:spPr>
        <p:txBody>
          <a:bodyPr anchor="ctr"/>
          <a:lstStyle/>
          <a:p>
            <a:pPr algn="r">
              <a:defRPr/>
            </a:pPr>
            <a:r>
              <a:rPr lang="en-US" sz="1000">
                <a:solidFill>
                  <a:srgbClr val="898989"/>
                </a:solidFill>
                <a:latin typeface="Calibri" charset="0"/>
                <a:ea typeface="ＭＳ Ｐゴシック" charset="-128"/>
                <a:cs typeface="+mn-cs"/>
              </a:rPr>
              <a:t>Page </a:t>
            </a:r>
            <a:fld id="{6EB01AFD-19EE-40D9-B059-75C97719E10A}" type="slidenum">
              <a:rPr lang="en-US" sz="1000">
                <a:solidFill>
                  <a:srgbClr val="898989"/>
                </a:solidFill>
                <a:latin typeface="Calibri" charset="0"/>
                <a:ea typeface="ＭＳ Ｐゴシック" charset="-128"/>
                <a:cs typeface="+mn-cs"/>
              </a:rPr>
              <a:pPr algn="r">
                <a:defRPr/>
              </a:pPr>
              <a:t>6</a:t>
            </a:fld>
            <a:endParaRPr lang="en-US" sz="1000">
              <a:solidFill>
                <a:srgbClr val="898989"/>
              </a:solidFill>
              <a:latin typeface="Calibri" charset="0"/>
              <a:ea typeface="ＭＳ Ｐゴシック" charset="-128"/>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Content Placeholder 2"/>
          <p:cNvSpPr>
            <a:spLocks noGrp="1"/>
          </p:cNvSpPr>
          <p:nvPr>
            <p:ph idx="4294967295"/>
          </p:nvPr>
        </p:nvSpPr>
        <p:spPr>
          <a:xfrm>
            <a:off x="1460500" y="1492250"/>
            <a:ext cx="7594600" cy="5030788"/>
          </a:xfrm>
        </p:spPr>
        <p:txBody>
          <a:bodyPr/>
          <a:lstStyle/>
          <a:p>
            <a:pPr marL="609600" indent="-609600">
              <a:buFont typeface="Arial" charset="0"/>
              <a:buNone/>
            </a:pPr>
            <a:endParaRPr lang="en-US" sz="2400" dirty="0" smtClean="0">
              <a:ea typeface="ＭＳ Ｐゴシック"/>
              <a:cs typeface="ＭＳ Ｐゴシック"/>
            </a:endParaRPr>
          </a:p>
          <a:p>
            <a:pPr marL="609600" indent="-609600">
              <a:buFont typeface="Arial" charset="0"/>
              <a:buNone/>
            </a:pPr>
            <a:endParaRPr lang="en-US" sz="2400" dirty="0" smtClean="0">
              <a:ea typeface="ＭＳ Ｐゴシック"/>
              <a:cs typeface="ＭＳ Ｐゴシック"/>
            </a:endParaRPr>
          </a:p>
          <a:p>
            <a:pPr marL="609600" indent="-609600">
              <a:buFont typeface="Arial" charset="0"/>
              <a:buNone/>
            </a:pPr>
            <a:r>
              <a:rPr lang="en-US" sz="2400" dirty="0" smtClean="0">
                <a:ea typeface="ＭＳ Ｐゴシック"/>
                <a:cs typeface="ＭＳ Ｐゴシック"/>
              </a:rPr>
              <a:t>“Employees” include only “common-law” employees as</a:t>
            </a:r>
          </a:p>
          <a:p>
            <a:pPr marL="609600" indent="-609600">
              <a:buFont typeface="Arial" charset="0"/>
              <a:buNone/>
            </a:pPr>
            <a:r>
              <a:rPr lang="en-US" sz="2400" dirty="0" smtClean="0">
                <a:ea typeface="ＭＳ Ｐゴシック"/>
                <a:cs typeface="ＭＳ Ｐゴシック"/>
              </a:rPr>
              <a:t>defined by Section 414 of the Internal Revenue Code.</a:t>
            </a:r>
          </a:p>
          <a:p>
            <a:pPr marL="609600" indent="-609600">
              <a:buFont typeface="Arial" charset="0"/>
              <a:buNone/>
            </a:pPr>
            <a:endParaRPr lang="en-US" sz="2400" dirty="0" smtClean="0">
              <a:ea typeface="ＭＳ Ｐゴシック"/>
              <a:cs typeface="ＭＳ Ｐゴシック"/>
            </a:endParaRPr>
          </a:p>
          <a:p>
            <a:pPr marL="609600" indent="-609600">
              <a:buFont typeface="Arial" charset="0"/>
              <a:buNone/>
            </a:pPr>
            <a:r>
              <a:rPr lang="en-US" sz="2400" dirty="0" smtClean="0">
                <a:ea typeface="ＭＳ Ｐゴシック"/>
                <a:cs typeface="ＭＳ Ｐゴシック"/>
              </a:rPr>
              <a:t>Independent contractors, owners, partners, shareholders, </a:t>
            </a:r>
          </a:p>
          <a:p>
            <a:pPr marL="609600" indent="-609600">
              <a:buFont typeface="Arial" charset="0"/>
              <a:buNone/>
            </a:pPr>
            <a:r>
              <a:rPr lang="en-US" sz="2400" dirty="0" smtClean="0">
                <a:ea typeface="ＭＳ Ｐゴシック"/>
                <a:cs typeface="ＭＳ Ｐゴシック"/>
              </a:rPr>
              <a:t>unpaid volunteers/interns of governmental employers and </a:t>
            </a:r>
          </a:p>
          <a:p>
            <a:pPr marL="609600" indent="-609600">
              <a:buFont typeface="Arial" charset="0"/>
              <a:buNone/>
            </a:pPr>
            <a:r>
              <a:rPr lang="en-US" sz="2400" dirty="0" smtClean="0">
                <a:ea typeface="ＭＳ Ｐゴシック"/>
                <a:cs typeface="ＭＳ Ｐゴシック"/>
              </a:rPr>
              <a:t>not-for-profits are not employees for this count even if </a:t>
            </a:r>
          </a:p>
          <a:p>
            <a:pPr marL="609600" indent="-609600">
              <a:buFont typeface="Arial" charset="0"/>
              <a:buNone/>
            </a:pPr>
            <a:r>
              <a:rPr lang="en-US" sz="2400" dirty="0" smtClean="0">
                <a:ea typeface="ＭＳ Ｐゴシック"/>
                <a:cs typeface="ＭＳ Ｐゴシック"/>
              </a:rPr>
              <a:t>covered.</a:t>
            </a:r>
          </a:p>
        </p:txBody>
      </p:sp>
      <p:sp>
        <p:nvSpPr>
          <p:cNvPr id="4" name="Slide Number Placeholder 3"/>
          <p:cNvSpPr txBox="1">
            <a:spLocks noGrp="1"/>
          </p:cNvSpPr>
          <p:nvPr/>
        </p:nvSpPr>
        <p:spPr>
          <a:xfrm>
            <a:off x="7831138" y="6523038"/>
            <a:ext cx="1073150" cy="198437"/>
          </a:xfrm>
          <a:prstGeom prst="rect">
            <a:avLst/>
          </a:prstGeom>
          <a:noFill/>
        </p:spPr>
        <p:txBody>
          <a:bodyPr anchor="ctr"/>
          <a:lstStyle/>
          <a:p>
            <a:pPr algn="r">
              <a:defRPr/>
            </a:pPr>
            <a:r>
              <a:rPr lang="en-US" sz="1000">
                <a:solidFill>
                  <a:srgbClr val="898989"/>
                </a:solidFill>
                <a:latin typeface="Calibri" charset="0"/>
                <a:ea typeface="ＭＳ Ｐゴシック" charset="-128"/>
                <a:cs typeface="+mn-cs"/>
              </a:rPr>
              <a:t>Page </a:t>
            </a:r>
            <a:fld id="{C44316E5-1EC1-4413-BA30-9ABDF49D69F7}" type="slidenum">
              <a:rPr lang="en-US" sz="1000">
                <a:solidFill>
                  <a:srgbClr val="898989"/>
                </a:solidFill>
                <a:latin typeface="Calibri" charset="0"/>
                <a:ea typeface="ＭＳ Ｐゴシック" charset="-128"/>
                <a:cs typeface="+mn-cs"/>
              </a:rPr>
              <a:pPr algn="r">
                <a:defRPr/>
              </a:pPr>
              <a:t>7</a:t>
            </a:fld>
            <a:endParaRPr lang="en-US" sz="1000">
              <a:solidFill>
                <a:srgbClr val="898989"/>
              </a:solidFill>
              <a:latin typeface="Calibri" charset="0"/>
              <a:ea typeface="ＭＳ Ｐゴシック" charset="-128"/>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Content Placeholder 2"/>
          <p:cNvSpPr>
            <a:spLocks noGrp="1"/>
          </p:cNvSpPr>
          <p:nvPr>
            <p:ph idx="4294967295"/>
          </p:nvPr>
        </p:nvSpPr>
        <p:spPr>
          <a:xfrm>
            <a:off x="1460500" y="1492250"/>
            <a:ext cx="7594600" cy="5030788"/>
          </a:xfrm>
        </p:spPr>
        <p:txBody>
          <a:bodyPr/>
          <a:lstStyle/>
          <a:p>
            <a:pPr marL="609600" indent="-609600">
              <a:buFont typeface="Arial" charset="0"/>
              <a:buNone/>
            </a:pPr>
            <a:endParaRPr lang="en-US" sz="2400" dirty="0" smtClean="0">
              <a:ea typeface="ＭＳ Ｐゴシック"/>
              <a:cs typeface="ＭＳ Ｐゴシック"/>
            </a:endParaRPr>
          </a:p>
          <a:p>
            <a:pPr marL="609600" indent="-609600">
              <a:buFont typeface="Arial" charset="0"/>
              <a:buNone/>
            </a:pPr>
            <a:endParaRPr lang="en-US" sz="2400" dirty="0" smtClean="0">
              <a:ea typeface="ＭＳ Ｐゴシック"/>
              <a:cs typeface="ＭＳ Ｐゴシック"/>
            </a:endParaRPr>
          </a:p>
          <a:p>
            <a:pPr marL="609600" indent="-609600">
              <a:buNone/>
            </a:pPr>
            <a:r>
              <a:rPr lang="en-US" dirty="0" smtClean="0">
                <a:ea typeface="ＭＳ Ｐゴシック"/>
                <a:cs typeface="Arial" charset="0"/>
              </a:rPr>
              <a:t>For 2015 calculation, subtract seasonal </a:t>
            </a:r>
          </a:p>
          <a:p>
            <a:pPr marL="609600" indent="-609600">
              <a:buNone/>
            </a:pPr>
            <a:r>
              <a:rPr lang="en-US" dirty="0" smtClean="0">
                <a:ea typeface="ＭＳ Ｐゴシック"/>
                <a:cs typeface="Arial" charset="0"/>
              </a:rPr>
              <a:t>workers that worked less than 6 months in </a:t>
            </a:r>
          </a:p>
          <a:p>
            <a:pPr marL="609600" indent="-609600">
              <a:buNone/>
            </a:pPr>
            <a:r>
              <a:rPr lang="en-US" dirty="0" smtClean="0">
                <a:ea typeface="ＭＳ Ｐゴシック"/>
                <a:cs typeface="Arial" charset="0"/>
              </a:rPr>
              <a:t>2014 calendar year regardless of hours.</a:t>
            </a:r>
          </a:p>
          <a:p>
            <a:pPr marL="609600" indent="-609600">
              <a:buFont typeface="Arial" charset="0"/>
              <a:buNone/>
            </a:pPr>
            <a:endParaRPr lang="en-US" dirty="0" smtClean="0">
              <a:ea typeface="ＭＳ Ｐゴシック"/>
              <a:cs typeface="Arial" charset="0"/>
            </a:endParaRPr>
          </a:p>
          <a:p>
            <a:pPr marL="609600" indent="-609600">
              <a:buFont typeface="Arial" charset="0"/>
              <a:buNone/>
            </a:pPr>
            <a:endParaRPr lang="en-US" dirty="0" smtClean="0">
              <a:ea typeface="ＭＳ Ｐゴシック"/>
              <a:cs typeface="Arial" charset="0"/>
            </a:endParaRPr>
          </a:p>
          <a:p>
            <a:pPr marL="609600" indent="-609600">
              <a:buFont typeface="Arial" charset="0"/>
              <a:buNone/>
            </a:pPr>
            <a:endParaRPr lang="en-US" dirty="0" smtClean="0">
              <a:ea typeface="ＭＳ Ｐゴシック"/>
              <a:cs typeface="ＭＳ Ｐゴシック"/>
            </a:endParaRPr>
          </a:p>
        </p:txBody>
      </p:sp>
      <p:sp>
        <p:nvSpPr>
          <p:cNvPr id="4" name="Slide Number Placeholder 3"/>
          <p:cNvSpPr txBox="1">
            <a:spLocks noGrp="1"/>
          </p:cNvSpPr>
          <p:nvPr/>
        </p:nvSpPr>
        <p:spPr>
          <a:xfrm>
            <a:off x="7831138" y="6523038"/>
            <a:ext cx="1073150" cy="198437"/>
          </a:xfrm>
          <a:prstGeom prst="rect">
            <a:avLst/>
          </a:prstGeom>
          <a:noFill/>
        </p:spPr>
        <p:txBody>
          <a:bodyPr anchor="ctr"/>
          <a:lstStyle/>
          <a:p>
            <a:pPr algn="r">
              <a:defRPr/>
            </a:pPr>
            <a:r>
              <a:rPr lang="en-US" sz="1000">
                <a:solidFill>
                  <a:srgbClr val="898989"/>
                </a:solidFill>
                <a:latin typeface="Calibri" charset="0"/>
                <a:ea typeface="ＭＳ Ｐゴシック" charset="-128"/>
                <a:cs typeface="+mn-cs"/>
              </a:rPr>
              <a:t>Page </a:t>
            </a:r>
            <a:fld id="{D6102A93-1447-4FFD-BC30-86611E254268}" type="slidenum">
              <a:rPr lang="en-US" sz="1000">
                <a:solidFill>
                  <a:srgbClr val="898989"/>
                </a:solidFill>
                <a:latin typeface="Calibri" charset="0"/>
                <a:ea typeface="ＭＳ Ｐゴシック" charset="-128"/>
                <a:cs typeface="+mn-cs"/>
              </a:rPr>
              <a:pPr algn="r">
                <a:defRPr/>
              </a:pPr>
              <a:t>8</a:t>
            </a:fld>
            <a:endParaRPr lang="en-US" sz="1000">
              <a:solidFill>
                <a:srgbClr val="898989"/>
              </a:solidFill>
              <a:latin typeface="Calibri" charset="0"/>
              <a:ea typeface="ＭＳ Ｐゴシック" charset="-128"/>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Content Placeholder 2"/>
          <p:cNvSpPr>
            <a:spLocks noGrp="1"/>
          </p:cNvSpPr>
          <p:nvPr>
            <p:ph idx="4294967295"/>
          </p:nvPr>
        </p:nvSpPr>
        <p:spPr>
          <a:xfrm>
            <a:off x="1460500" y="1492250"/>
            <a:ext cx="7594600" cy="5030788"/>
          </a:xfrm>
        </p:spPr>
        <p:txBody>
          <a:bodyPr/>
          <a:lstStyle/>
          <a:p>
            <a:pPr marL="609600" indent="-609600">
              <a:buFont typeface="Arial" charset="0"/>
              <a:buNone/>
            </a:pPr>
            <a:endParaRPr lang="en-US" sz="2400" dirty="0" smtClean="0">
              <a:ea typeface="ＭＳ Ｐゴシック"/>
              <a:cs typeface="ＭＳ Ｐゴシック"/>
            </a:endParaRPr>
          </a:p>
          <a:p>
            <a:pPr marL="609600" indent="-609600">
              <a:buNone/>
            </a:pPr>
            <a:r>
              <a:rPr lang="en-US" sz="2400" dirty="0" smtClean="0">
                <a:ea typeface="ＭＳ Ｐゴシック"/>
                <a:cs typeface="ＭＳ Ｐゴシック"/>
              </a:rPr>
              <a:t>Must also include all hours of paid leave or time off and </a:t>
            </a:r>
          </a:p>
          <a:p>
            <a:pPr marL="609600" indent="-609600">
              <a:buNone/>
            </a:pPr>
            <a:r>
              <a:rPr lang="en-US" sz="2400" dirty="0" smtClean="0">
                <a:ea typeface="ＭＳ Ｐゴシック"/>
                <a:cs typeface="ＭＳ Ｐゴシック"/>
              </a:rPr>
              <a:t>FMLA, teacher on summer vacation and jury duty even if </a:t>
            </a:r>
          </a:p>
          <a:p>
            <a:pPr marL="609600" indent="-609600">
              <a:buNone/>
            </a:pPr>
            <a:r>
              <a:rPr lang="en-US" sz="2400" dirty="0" smtClean="0">
                <a:ea typeface="ＭＳ Ｐゴシック"/>
                <a:cs typeface="ＭＳ Ｐゴシック"/>
              </a:rPr>
              <a:t>unpaid, but not any other unpaid leave.</a:t>
            </a:r>
          </a:p>
          <a:p>
            <a:pPr marL="609600" indent="-609600">
              <a:buFontTx/>
              <a:buNone/>
            </a:pPr>
            <a:endParaRPr lang="en-US" sz="2400" dirty="0" smtClean="0">
              <a:ea typeface="ＭＳ Ｐゴシック"/>
              <a:cs typeface="ＭＳ Ｐゴシック"/>
            </a:endParaRPr>
          </a:p>
          <a:p>
            <a:pPr marL="609600" indent="-609600">
              <a:buFontTx/>
              <a:buNone/>
            </a:pPr>
            <a:endParaRPr lang="en-US" sz="2400" dirty="0" smtClean="0">
              <a:ea typeface="ＭＳ Ｐゴシック"/>
              <a:cs typeface="ＭＳ Ｐゴシック"/>
            </a:endParaRPr>
          </a:p>
          <a:p>
            <a:pPr marL="609600" indent="-609600">
              <a:buFontTx/>
              <a:buNone/>
            </a:pPr>
            <a:r>
              <a:rPr lang="en-US" sz="2400" dirty="0" smtClean="0">
                <a:ea typeface="ＭＳ Ｐゴシック"/>
                <a:cs typeface="ＭＳ Ｐゴシック"/>
              </a:rPr>
              <a:t>If based on all calculations and requirements above the </a:t>
            </a:r>
          </a:p>
          <a:p>
            <a:pPr marL="609600" indent="-609600">
              <a:buFontTx/>
              <a:buNone/>
            </a:pPr>
            <a:r>
              <a:rPr lang="en-US" sz="2400" dirty="0" smtClean="0">
                <a:ea typeface="ＭＳ Ｐゴシック"/>
                <a:cs typeface="ＭＳ Ｐゴシック"/>
              </a:rPr>
              <a:t>total is 50 or more (100 or more for 2015) = Applicable</a:t>
            </a:r>
          </a:p>
          <a:p>
            <a:pPr marL="609600" indent="-609600">
              <a:buFontTx/>
              <a:buNone/>
            </a:pPr>
            <a:r>
              <a:rPr lang="en-US" sz="2400" dirty="0" smtClean="0">
                <a:ea typeface="ＭＳ Ｐゴシック"/>
                <a:cs typeface="ＭＳ Ｐゴシック"/>
              </a:rPr>
              <a:t>Large Employer.</a:t>
            </a:r>
          </a:p>
          <a:p>
            <a:pPr marL="609600" indent="-609600">
              <a:buFontTx/>
              <a:buNone/>
            </a:pPr>
            <a:endParaRPr lang="en-US" sz="2400" dirty="0" smtClean="0">
              <a:ea typeface="ＭＳ Ｐゴシック"/>
              <a:cs typeface="ＭＳ Ｐゴシック"/>
            </a:endParaRPr>
          </a:p>
          <a:p>
            <a:pPr marL="609600" indent="-609600">
              <a:buFont typeface="Arial" charset="0"/>
              <a:buNone/>
            </a:pPr>
            <a:r>
              <a:rPr lang="en-US" sz="2400" dirty="0" smtClean="0">
                <a:ea typeface="ＭＳ Ｐゴシック"/>
                <a:cs typeface="ＭＳ Ｐゴシック"/>
              </a:rPr>
              <a:t>	</a:t>
            </a:r>
          </a:p>
          <a:p>
            <a:pPr marL="609600" indent="-609600">
              <a:buFont typeface="Arial" charset="0"/>
              <a:buNone/>
            </a:pPr>
            <a:r>
              <a:rPr lang="en-US" sz="2400" dirty="0" smtClean="0">
                <a:ea typeface="ＭＳ Ｐゴシック"/>
                <a:cs typeface="ＭＳ Ｐゴシック"/>
              </a:rPr>
              <a:t>	</a:t>
            </a:r>
            <a:endParaRPr lang="en-US" sz="2000" dirty="0" smtClean="0">
              <a:ea typeface="ＭＳ Ｐゴシック"/>
              <a:cs typeface="Arial" charset="0"/>
            </a:endParaRPr>
          </a:p>
          <a:p>
            <a:pPr marL="609600" indent="-609600">
              <a:buFont typeface="Arial" charset="0"/>
              <a:buNone/>
            </a:pPr>
            <a:endParaRPr lang="en-US" sz="2000" dirty="0" smtClean="0">
              <a:ea typeface="ＭＳ Ｐゴシック"/>
              <a:cs typeface="Arial" charset="0"/>
            </a:endParaRPr>
          </a:p>
          <a:p>
            <a:pPr marL="609600" indent="-609600">
              <a:buFont typeface="Arial" charset="0"/>
              <a:buNone/>
            </a:pPr>
            <a:endParaRPr lang="en-US" sz="2400" dirty="0" smtClean="0">
              <a:ea typeface="ＭＳ Ｐゴシック"/>
              <a:cs typeface="ＭＳ Ｐゴシック"/>
            </a:endParaRPr>
          </a:p>
        </p:txBody>
      </p:sp>
      <p:sp>
        <p:nvSpPr>
          <p:cNvPr id="4" name="Slide Number Placeholder 3"/>
          <p:cNvSpPr txBox="1">
            <a:spLocks noGrp="1"/>
          </p:cNvSpPr>
          <p:nvPr/>
        </p:nvSpPr>
        <p:spPr>
          <a:xfrm>
            <a:off x="7831138" y="6523038"/>
            <a:ext cx="1073150" cy="198437"/>
          </a:xfrm>
          <a:prstGeom prst="rect">
            <a:avLst/>
          </a:prstGeom>
          <a:noFill/>
        </p:spPr>
        <p:txBody>
          <a:bodyPr anchor="ctr"/>
          <a:lstStyle/>
          <a:p>
            <a:pPr algn="r">
              <a:defRPr/>
            </a:pPr>
            <a:r>
              <a:rPr lang="en-US" sz="1000">
                <a:solidFill>
                  <a:srgbClr val="898989"/>
                </a:solidFill>
                <a:latin typeface="Calibri" charset="0"/>
                <a:ea typeface="ＭＳ Ｐゴシック" charset="-128"/>
                <a:cs typeface="+mn-cs"/>
              </a:rPr>
              <a:t>Page </a:t>
            </a:r>
            <a:fld id="{91E5D742-35C7-49D2-B511-9A83D6E11E10}" type="slidenum">
              <a:rPr lang="en-US" sz="1000">
                <a:solidFill>
                  <a:srgbClr val="898989"/>
                </a:solidFill>
                <a:latin typeface="Calibri" charset="0"/>
                <a:ea typeface="ＭＳ Ｐゴシック" charset="-128"/>
                <a:cs typeface="+mn-cs"/>
              </a:rPr>
              <a:pPr algn="r">
                <a:defRPr/>
              </a:pPr>
              <a:t>9</a:t>
            </a:fld>
            <a:endParaRPr lang="en-US" sz="1000">
              <a:solidFill>
                <a:srgbClr val="898989"/>
              </a:solidFill>
              <a:latin typeface="Calibri" charset="0"/>
              <a:ea typeface="ＭＳ Ｐゴシック" charset="-128"/>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2499</TotalTime>
  <Words>1148</Words>
  <Application>Microsoft Office PowerPoint</Application>
  <PresentationFormat>On-screen Show (4:3)</PresentationFormat>
  <Paragraphs>180</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 </vt:lpstr>
    </vt:vector>
  </TitlesOfParts>
  <Company>Allegiance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CIGNA TPA - Powered By Allegiance</dc:title>
  <dc:subject>Generic Services Description</dc:subject>
  <dc:creator>Todd Y. Lovshin</dc:creator>
  <cp:keywords>CIGNA TPA</cp:keywords>
  <dc:description>Please customize to the specific client</dc:description>
  <cp:lastModifiedBy>Windows User</cp:lastModifiedBy>
  <cp:revision>125</cp:revision>
  <cp:lastPrinted>2010-09-14T19:25:08Z</cp:lastPrinted>
  <dcterms:created xsi:type="dcterms:W3CDTF">2010-09-15T21:49:23Z</dcterms:created>
  <dcterms:modified xsi:type="dcterms:W3CDTF">2015-04-21T21:06:51Z</dcterms:modified>
  <cp:category>Presentations</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3" name="_NewReviewCycle">
    <vt:lpwstr/>
  </property>
</Properties>
</file>