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handoutMasterIdLst>
    <p:handoutMasterId r:id="rId55"/>
  </p:handoutMasterIdLst>
  <p:sldIdLst>
    <p:sldId id="256" r:id="rId2"/>
    <p:sldId id="329" r:id="rId3"/>
    <p:sldId id="313" r:id="rId4"/>
    <p:sldId id="354" r:id="rId5"/>
    <p:sldId id="406" r:id="rId6"/>
    <p:sldId id="355" r:id="rId7"/>
    <p:sldId id="336" r:id="rId8"/>
    <p:sldId id="337" r:id="rId9"/>
    <p:sldId id="415" r:id="rId10"/>
    <p:sldId id="338" r:id="rId11"/>
    <p:sldId id="339" r:id="rId12"/>
    <p:sldId id="340" r:id="rId13"/>
    <p:sldId id="408" r:id="rId14"/>
    <p:sldId id="342" r:id="rId15"/>
    <p:sldId id="343" r:id="rId16"/>
    <p:sldId id="344" r:id="rId17"/>
    <p:sldId id="346" r:id="rId18"/>
    <p:sldId id="347" r:id="rId19"/>
    <p:sldId id="369" r:id="rId20"/>
    <p:sldId id="351" r:id="rId21"/>
    <p:sldId id="353" r:id="rId22"/>
    <p:sldId id="375" r:id="rId23"/>
    <p:sldId id="376" r:id="rId24"/>
    <p:sldId id="377" r:id="rId25"/>
    <p:sldId id="378" r:id="rId26"/>
    <p:sldId id="380" r:id="rId27"/>
    <p:sldId id="381" r:id="rId28"/>
    <p:sldId id="398" r:id="rId29"/>
    <p:sldId id="399" r:id="rId30"/>
    <p:sldId id="400" r:id="rId31"/>
    <p:sldId id="401" r:id="rId32"/>
    <p:sldId id="402" r:id="rId33"/>
    <p:sldId id="403" r:id="rId34"/>
    <p:sldId id="404" r:id="rId35"/>
    <p:sldId id="405" r:id="rId36"/>
    <p:sldId id="409" r:id="rId37"/>
    <p:sldId id="410" r:id="rId38"/>
    <p:sldId id="411" r:id="rId39"/>
    <p:sldId id="412" r:id="rId40"/>
    <p:sldId id="413" r:id="rId41"/>
    <p:sldId id="414" r:id="rId42"/>
    <p:sldId id="395" r:id="rId43"/>
    <p:sldId id="386" r:id="rId44"/>
    <p:sldId id="396" r:id="rId45"/>
    <p:sldId id="387" r:id="rId46"/>
    <p:sldId id="388" r:id="rId47"/>
    <p:sldId id="389" r:id="rId48"/>
    <p:sldId id="390" r:id="rId49"/>
    <p:sldId id="391" r:id="rId50"/>
    <p:sldId id="394" r:id="rId51"/>
    <p:sldId id="384" r:id="rId52"/>
    <p:sldId id="397"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B1B38"/>
    <a:srgbClr val="A91638"/>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9" autoAdjust="0"/>
    <p:restoredTop sz="94660"/>
  </p:normalViewPr>
  <p:slideViewPr>
    <p:cSldViewPr snapToGrid="0" snapToObjects="1">
      <p:cViewPr varScale="1">
        <p:scale>
          <a:sx n="125" d="100"/>
          <a:sy n="125" d="100"/>
        </p:scale>
        <p:origin x="-1230" y="-96"/>
      </p:cViewPr>
      <p:guideLst>
        <p:guide orient="horz" pos="2160"/>
        <p:guide pos="2880"/>
      </p:guideLst>
    </p:cSldViewPr>
  </p:slideViewPr>
  <p:outlineViewPr>
    <p:cViewPr>
      <p:scale>
        <a:sx n="33" d="100"/>
        <a:sy n="33" d="100"/>
      </p:scale>
      <p:origin x="0" y="808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l">
              <a:defRPr sz="1200"/>
            </a:lvl1pPr>
          </a:lstStyle>
          <a:p>
            <a:pPr>
              <a:defRPr/>
            </a:pPr>
            <a:endParaRPr 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vl1pPr>
          </a:lstStyle>
          <a:p>
            <a:pPr>
              <a:defRPr/>
            </a:pPr>
            <a:fld id="{A8D843D6-A4D3-4025-9DAE-1CF6FBC0AC0C}" type="datetimeFigureOut">
              <a:rPr lang="en-US"/>
              <a:pPr>
                <a:defRPr/>
              </a:pPr>
              <a:t>4/28/2015</a:t>
            </a:fld>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l">
              <a:defRPr sz="1200"/>
            </a:lvl1pPr>
          </a:lstStyle>
          <a:p>
            <a:pPr>
              <a:defRPr/>
            </a:pPr>
            <a:endParaRPr 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a:lvl1pPr>
          </a:lstStyle>
          <a:p>
            <a:pPr>
              <a:defRPr/>
            </a:pPr>
            <a:fld id="{985EFD50-9997-4DFD-BFAB-AED73F85307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vl1pPr>
          </a:lstStyle>
          <a:p>
            <a:pPr>
              <a:defRPr/>
            </a:pPr>
            <a:fld id="{E6E25FF2-29C0-4155-A834-20AED709ED5D}" type="datetimeFigureOut">
              <a:rPr lang="en-US"/>
              <a:pPr>
                <a:defRPr/>
              </a:pPr>
              <a:t>4/28/2015</a:t>
            </a:fld>
            <a:endParaRPr lang="en-US"/>
          </a:p>
        </p:txBody>
      </p:sp>
      <p:sp>
        <p:nvSpPr>
          <p:cNvPr id="4" name="Slide Image Placeholder 3"/>
          <p:cNvSpPr>
            <a:spLocks noGrp="1" noRot="1" noChangeAspect="1"/>
          </p:cNvSpPr>
          <p:nvPr>
            <p:ph type="sldImg" idx="2"/>
          </p:nvPr>
        </p:nvSpPr>
        <p:spPr>
          <a:xfrm>
            <a:off x="1144588"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a:lvl1pPr>
          </a:lstStyle>
          <a:p>
            <a:pPr>
              <a:defRPr/>
            </a:pPr>
            <a:fld id="{8DF19D5A-DB44-4661-B1A4-FC63CAEA6F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1774825" y="4762500"/>
            <a:ext cx="4572000" cy="1190625"/>
          </a:xfrm>
          <a:prstGeom prst="rect">
            <a:avLst/>
          </a:prstGeom>
        </p:spPr>
        <p:txBody>
          <a:bodyPr>
            <a:spAutoFit/>
          </a:bodyPr>
          <a:lstStyle/>
          <a:p>
            <a:pPr>
              <a:defRPr/>
            </a:pPr>
            <a:r>
              <a:rPr lang="en-US" dirty="0">
                <a:ea typeface="ＭＳ Ｐゴシック" charset="-128"/>
                <a:cs typeface="ＭＳ Ｐゴシック" charset="-128"/>
              </a:rPr>
              <a:t>Your Choice for:</a:t>
            </a:r>
          </a:p>
          <a:p>
            <a:pPr>
              <a:buFontTx/>
              <a:buChar char="•"/>
              <a:defRPr/>
            </a:pPr>
            <a:r>
              <a:rPr lang="en-US" dirty="0">
                <a:ea typeface="ＭＳ Ｐゴシック" charset="-128"/>
                <a:cs typeface="ＭＳ Ｐゴシック" charset="-128"/>
              </a:rPr>
              <a:t>     </a:t>
            </a:r>
            <a:r>
              <a:rPr lang="en-US" i="1" dirty="0">
                <a:ea typeface="ＭＳ Ｐゴシック" charset="-128"/>
                <a:cs typeface="ＭＳ Ｐゴシック" charset="-128"/>
              </a:rPr>
              <a:t>Superior Cost Management</a:t>
            </a:r>
          </a:p>
          <a:p>
            <a:pPr>
              <a:buFontTx/>
              <a:buChar char="•"/>
              <a:defRPr/>
            </a:pPr>
            <a:r>
              <a:rPr lang="en-US" i="1" dirty="0">
                <a:ea typeface="ＭＳ Ｐゴシック" charset="-128"/>
                <a:cs typeface="ＭＳ Ｐゴシック" charset="-128"/>
              </a:rPr>
              <a:t>     Superior Service</a:t>
            </a:r>
          </a:p>
          <a:p>
            <a:pPr>
              <a:buFontTx/>
              <a:buChar char="•"/>
              <a:defRPr/>
            </a:pPr>
            <a:r>
              <a:rPr lang="en-US" i="1" dirty="0">
                <a:ea typeface="ＭＳ Ｐゴシック" charset="-128"/>
                <a:cs typeface="ＭＳ Ｐゴシック" charset="-128"/>
              </a:rPr>
              <a:t>     Superior Technology </a:t>
            </a:r>
          </a:p>
        </p:txBody>
      </p:sp>
      <p:sp>
        <p:nvSpPr>
          <p:cNvPr id="2" name="Title 1"/>
          <p:cNvSpPr>
            <a:spLocks noGrp="1"/>
          </p:cNvSpPr>
          <p:nvPr>
            <p:ph type="ctrTitle"/>
          </p:nvPr>
        </p:nvSpPr>
        <p:spPr>
          <a:xfrm>
            <a:off x="1575200" y="2130425"/>
            <a:ext cx="7414166" cy="1470025"/>
          </a:xfrm>
        </p:spPr>
        <p:txBody>
          <a:bodyPr/>
          <a:lstStyle>
            <a:lvl1pPr algn="ctr">
              <a:defRPr sz="3200" baseline="0"/>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7010400" y="6469063"/>
            <a:ext cx="2133600" cy="365125"/>
          </a:xfrm>
        </p:spPr>
        <p:txBody>
          <a:bodyPr/>
          <a:lstStyle>
            <a:lvl1pPr>
              <a:defRPr>
                <a:solidFill>
                  <a:schemeClr val="tx1"/>
                </a:solidFill>
                <a:latin typeface="Calibri" pitchFamily="34" charset="0"/>
                <a:ea typeface="ＭＳ Ｐゴシック"/>
                <a:cs typeface="ＭＳ Ｐゴシック"/>
              </a:defRPr>
            </a:lvl1pPr>
          </a:lstStyle>
          <a:p>
            <a:pPr>
              <a:defRPr/>
            </a:pPr>
            <a:fld id="{895CD87F-3F3C-456F-9AF7-316F80E8D01C}" type="slidenum">
              <a:rPr lang="en-US"/>
              <a:pPr>
                <a:defRPr/>
              </a:pPr>
              <a:t>‹#›</a:t>
            </a:fld>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55BAE-4A62-4B61-8D18-709F7B58878C}" type="datetime1">
              <a:rPr lang="en-US"/>
              <a:pPr>
                <a:defRPr/>
              </a:pPr>
              <a:t>4/28/2015</a:t>
            </a:fld>
            <a:r>
              <a:rPr lang="en-US"/>
              <a:t>12/16/2010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24CDD2-C385-4B02-81DB-99970D292B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A51600-94AC-419D-B797-E5223FB176A5}" type="datetime1">
              <a:rPr lang="en-US"/>
              <a:pPr>
                <a:defRPr/>
              </a:pPr>
              <a:t>4/28/2015</a:t>
            </a:fld>
            <a:r>
              <a:rPr lang="en-US"/>
              <a:t>12/16/2010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363D5-E4D5-4393-B11C-99C5178074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3965" y="926599"/>
            <a:ext cx="4659624" cy="518768"/>
          </a:xfrm>
        </p:spPr>
        <p:txBody>
          <a:bodyPr/>
          <a:lstStyle>
            <a:lvl1pPr algn="r">
              <a:defRPr sz="3600" b="1" i="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59740" y="1491860"/>
            <a:ext cx="7595602" cy="5031125"/>
          </a:xfrm>
        </p:spPr>
        <p:txBody>
          <a:bodyPr/>
          <a:lstStyle>
            <a:lvl1pPr marL="230188" indent="-230188">
              <a:defRPr sz="2400"/>
            </a:lvl1pPr>
            <a:lvl2pPr marL="512763" indent="-225425" defTabSz="511175">
              <a:defRPr sz="2000"/>
            </a:lvl2pPr>
            <a:lvl3pPr marL="796925" indent="-228600">
              <a:defRPr sz="1800"/>
            </a:lvl3pPr>
            <a:lvl4pPr marL="1089025" indent="-228600">
              <a:defRPr sz="1600"/>
            </a:lvl4pPr>
            <a:lvl5pPr marL="1314450" indent="-228600">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7831138" y="6523038"/>
            <a:ext cx="1073150" cy="198437"/>
          </a:xfrm>
        </p:spPr>
        <p:txBody>
          <a:bodyPr/>
          <a:lstStyle>
            <a:lvl1pPr>
              <a:defRPr sz="1000"/>
            </a:lvl1pPr>
          </a:lstStyle>
          <a:p>
            <a:pPr>
              <a:defRPr/>
            </a:pPr>
            <a:r>
              <a:rPr lang="en-US"/>
              <a:t>Page </a:t>
            </a:r>
            <a:fld id="{6A40B00A-E66C-4180-8C12-0C570D9FA9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CA0296-FD2F-4AF2-88D2-B8748360198B}" type="datetime1">
              <a:rPr lang="en-US"/>
              <a:pPr>
                <a:defRPr/>
              </a:pPr>
              <a:t>4/28/2015</a:t>
            </a:fld>
            <a:r>
              <a:rPr lang="en-US"/>
              <a:t>12/16/2010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80852-6BFD-4AFC-95E0-CEE0DD3643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44F567-F48D-4880-87AC-690D9CBD115C}" type="datetime1">
              <a:rPr lang="en-US"/>
              <a:pPr>
                <a:defRPr/>
              </a:pPr>
              <a:t>4/28/2015</a:t>
            </a:fld>
            <a:r>
              <a:rPr lang="en-US"/>
              <a:t>12/16/2010</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ABD4D2-F7C4-43B1-9E07-4CF916099C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6258" y="1535113"/>
            <a:ext cx="3764504" cy="392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16258" y="1927778"/>
            <a:ext cx="3764504" cy="4198385"/>
          </a:xfrm>
        </p:spPr>
        <p:txBody>
          <a:bodyPr/>
          <a:lstStyle>
            <a:lvl1pPr marL="231775" indent="-223838">
              <a:defRPr sz="2000"/>
            </a:lvl1pPr>
            <a:lvl2pPr marL="576263" indent="-293688">
              <a:defRPr sz="1800"/>
            </a:lvl2pPr>
            <a:lvl3pPr marL="860425" indent="-230188">
              <a:defRPr sz="1600"/>
            </a:lvl3pPr>
            <a:lvl4pPr marL="1141413" indent="-280988">
              <a:defRPr sz="1400"/>
            </a:lvl4pPr>
            <a:lvl5pPr marL="1370013" indent="-228600">
              <a:buFont typeface="Arial"/>
              <a:buChar cha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06052" y="1535113"/>
            <a:ext cx="3618310" cy="392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4403965" y="926599"/>
            <a:ext cx="4659624" cy="518768"/>
          </a:xfrm>
        </p:spPr>
        <p:txBody>
          <a:bodyPr/>
          <a:lstStyle>
            <a:lvl1pPr algn="r">
              <a:defRPr sz="3600" b="1" i="1">
                <a:solidFill>
                  <a:schemeClr val="bg1"/>
                </a:solidFill>
              </a:defRPr>
            </a:lvl1pPr>
          </a:lstStyle>
          <a:p>
            <a:r>
              <a:rPr lang="en-US" dirty="0" smtClean="0"/>
              <a:t>Click to edit Master title style</a:t>
            </a:r>
            <a:endParaRPr lang="en-US" dirty="0"/>
          </a:p>
        </p:txBody>
      </p:sp>
      <p:sp>
        <p:nvSpPr>
          <p:cNvPr id="11" name="Content Placeholder 3"/>
          <p:cNvSpPr>
            <a:spLocks noGrp="1"/>
          </p:cNvSpPr>
          <p:nvPr>
            <p:ph sz="half" idx="13"/>
          </p:nvPr>
        </p:nvSpPr>
        <p:spPr>
          <a:xfrm>
            <a:off x="5306052" y="1927778"/>
            <a:ext cx="3618310" cy="4198385"/>
          </a:xfrm>
        </p:spPr>
        <p:txBody>
          <a:bodyPr/>
          <a:lstStyle>
            <a:lvl1pPr marL="231775" indent="-223838">
              <a:defRPr sz="2000"/>
            </a:lvl1pPr>
            <a:lvl2pPr marL="576263" indent="-293688">
              <a:defRPr sz="1800"/>
            </a:lvl2pPr>
            <a:lvl3pPr marL="860425" indent="-230188">
              <a:defRPr sz="1600"/>
            </a:lvl3pPr>
            <a:lvl4pPr marL="1141413" indent="-280988">
              <a:defRPr sz="1400"/>
            </a:lvl4pPr>
            <a:lvl5pPr marL="1370013" indent="-228600">
              <a:buFont typeface="Arial"/>
              <a:buChar cha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B7A2A1DC-C5FE-4CEA-ACBD-10247A781F8B}" type="datetime1">
              <a:rPr lang="en-US"/>
              <a:pPr>
                <a:defRPr/>
              </a:pPr>
              <a:t>4/28/2015</a:t>
            </a:fld>
            <a:r>
              <a:rPr lang="en-US"/>
              <a:t>12/16/2010</a:t>
            </a:r>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05B2025-7C06-4907-A601-C1A7DC9F6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EA92C9-70E9-45EC-91A3-C18FAA06A6F7}" type="datetime1">
              <a:rPr lang="en-US"/>
              <a:pPr>
                <a:defRPr/>
              </a:pPr>
              <a:t>4/28/2015</a:t>
            </a:fld>
            <a:r>
              <a:rPr lang="en-US"/>
              <a:t>12/16/2010</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42E43E-70BA-45D7-BAEA-37EA239351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09AF74-8446-451D-946C-D1E95EC83352}" type="datetime1">
              <a:rPr lang="en-US"/>
              <a:pPr>
                <a:defRPr/>
              </a:pPr>
              <a:t>4/28/2015</a:t>
            </a:fld>
            <a:r>
              <a:rPr lang="en-US"/>
              <a:t>12/16/2010</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7A4FBE-9FB5-4675-B878-C5CCB7F7FA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0F70F3-B5A4-4A5B-AFE1-F659314747F6}" type="datetime1">
              <a:rPr lang="en-US"/>
              <a:pPr>
                <a:defRPr/>
              </a:pPr>
              <a:t>4/28/2015</a:t>
            </a:fld>
            <a:r>
              <a:rPr lang="en-US"/>
              <a:t>12/16/2010</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115A14-B5CC-4B7B-BA88-0658CA9EC2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08739-DA17-4A19-95A3-8FF092CEA112}" type="datetime1">
              <a:rPr lang="en-US"/>
              <a:pPr>
                <a:defRPr/>
              </a:pPr>
              <a:t>4/28/2015</a:t>
            </a:fld>
            <a:r>
              <a:rPr lang="en-US"/>
              <a:t>12/16/2010</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DDCF12-A21D-47AB-9874-D54C8A067E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311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311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5188"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itchFamily="34" charset="0"/>
                <a:ea typeface="ＭＳ Ｐゴシック"/>
                <a:cs typeface="ＭＳ Ｐゴシック"/>
              </a:defRPr>
            </a:lvl1pPr>
          </a:lstStyle>
          <a:p>
            <a:pPr>
              <a:defRPr/>
            </a:pPr>
            <a:fld id="{056B852E-56F2-414C-8774-BDA7C20ED4EA}" type="datetime1">
              <a:rPr lang="en-US"/>
              <a:pPr>
                <a:defRPr/>
              </a:pPr>
              <a:t>4/28/2015</a:t>
            </a:fld>
            <a:r>
              <a:rPr lang="en-US"/>
              <a:t>12/16/2010</a:t>
            </a:r>
          </a:p>
        </p:txBody>
      </p:sp>
      <p:sp>
        <p:nvSpPr>
          <p:cNvPr id="5" name="Footer Placeholder 4"/>
          <p:cNvSpPr>
            <a:spLocks noGrp="1"/>
          </p:cNvSpPr>
          <p:nvPr>
            <p:ph type="ftr" sz="quarter" idx="3"/>
          </p:nvPr>
        </p:nvSpPr>
        <p:spPr>
          <a:xfrm>
            <a:off x="3124200" y="6356350"/>
            <a:ext cx="2897188"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4"/>
          </p:nvPr>
        </p:nvSpPr>
        <p:spPr>
          <a:xfrm>
            <a:off x="6553200" y="6356350"/>
            <a:ext cx="213518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9C6CBDAA-461D-4A4E-B155-3A2782A6A40D}" type="slidenum">
              <a:rPr lang="en-US"/>
              <a:pPr>
                <a:defRPr/>
              </a:pPr>
              <a:t>‹#›</a:t>
            </a:fld>
            <a:endParaRPr lang="en-US"/>
          </a:p>
        </p:txBody>
      </p:sp>
      <p:pic>
        <p:nvPicPr>
          <p:cNvPr id="1031" name="Picture 7" descr="PowerPointMaster.tif"/>
          <p:cNvPicPr>
            <a:picLocks noChangeAspect="1"/>
          </p:cNvPicPr>
          <p:nvPr userDrawn="1"/>
        </p:nvPicPr>
        <p:blipFill>
          <a:blip r:embed="rId13"/>
          <a:srcRect/>
          <a:stretch>
            <a:fillRect/>
          </a:stretch>
        </p:blipFill>
        <p:spPr bwMode="auto">
          <a:xfrm>
            <a:off x="0" y="23813"/>
            <a:ext cx="9144000" cy="6810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p:txBody>
          <a:bodyPr/>
          <a:lstStyle/>
          <a:p>
            <a:r>
              <a:rPr lang="en-US" smtClean="0"/>
              <a:t>1</a:t>
            </a:r>
          </a:p>
        </p:txBody>
      </p:sp>
      <p:sp>
        <p:nvSpPr>
          <p:cNvPr id="15362" name="TextBox 1"/>
          <p:cNvSpPr txBox="1">
            <a:spLocks noChangeArrowheads="1"/>
          </p:cNvSpPr>
          <p:nvPr/>
        </p:nvSpPr>
        <p:spPr bwMode="auto">
          <a:xfrm>
            <a:off x="1620838" y="2081463"/>
            <a:ext cx="7456487" cy="3139321"/>
          </a:xfrm>
          <a:prstGeom prst="rect">
            <a:avLst/>
          </a:prstGeom>
          <a:noFill/>
          <a:ln w="9525">
            <a:noFill/>
            <a:miter lim="800000"/>
            <a:headEnd/>
            <a:tailEnd/>
          </a:ln>
        </p:spPr>
        <p:txBody>
          <a:bodyPr wrap="square">
            <a:spAutoFit/>
          </a:bodyPr>
          <a:lstStyle/>
          <a:p>
            <a:pPr algn="ctr"/>
            <a:r>
              <a:rPr lang="en-US" sz="5400" b="1" dirty="0" smtClean="0"/>
              <a:t>	</a:t>
            </a:r>
            <a:r>
              <a:rPr lang="en-US" sz="5400" b="1" dirty="0" smtClean="0">
                <a:latin typeface="+mj-lt"/>
              </a:rPr>
              <a:t>Affordable Care Act (ACA) </a:t>
            </a:r>
          </a:p>
          <a:p>
            <a:pPr algn="ctr"/>
            <a:r>
              <a:rPr lang="en-US" sz="5400" b="1" dirty="0" smtClean="0">
                <a:latin typeface="+mj-lt"/>
              </a:rPr>
              <a:t>1094 / 1095 REPORTING</a:t>
            </a:r>
            <a:endParaRPr lang="en-US" sz="5400" b="1" dirty="0">
              <a:latin typeface="+mj-lt"/>
            </a:endParaRPr>
          </a:p>
          <a:p>
            <a:pPr algn="ctr"/>
            <a:endParaRPr lang="en-US" sz="3600" dirty="0"/>
          </a:p>
        </p:txBody>
      </p:sp>
      <p:sp>
        <p:nvSpPr>
          <p:cNvPr id="15363" name="TextBox 4"/>
          <p:cNvSpPr txBox="1">
            <a:spLocks noChangeArrowheads="1"/>
          </p:cNvSpPr>
          <p:nvPr/>
        </p:nvSpPr>
        <p:spPr bwMode="auto">
          <a:xfrm>
            <a:off x="2913661" y="6172994"/>
            <a:ext cx="5540375" cy="366712"/>
          </a:xfrm>
          <a:prstGeom prst="rect">
            <a:avLst/>
          </a:prstGeom>
          <a:noFill/>
          <a:ln w="9525">
            <a:noFill/>
            <a:miter lim="800000"/>
            <a:headEnd/>
            <a:tailEnd/>
          </a:ln>
        </p:spPr>
        <p:txBody>
          <a:bodyPr>
            <a:spAutoFit/>
          </a:bodyPr>
          <a:lstStyle/>
          <a:p>
            <a:r>
              <a:rPr lang="en-US" dirty="0"/>
              <a:t>Roger Cowan, Administrative Procedures Manager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4294967295"/>
          </p:nvPr>
        </p:nvSpPr>
        <p:spPr>
          <a:xfrm>
            <a:off x="1460500" y="1492250"/>
            <a:ext cx="7093953"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lgn="ctr">
              <a:buFont typeface="Arial" charset="0"/>
              <a:buNone/>
            </a:pPr>
            <a:r>
              <a:rPr lang="en-US" sz="3600" b="1" dirty="0" smtClean="0">
                <a:ea typeface="ＭＳ Ｐゴシック"/>
                <a:cs typeface="Arial" charset="0"/>
              </a:rPr>
              <a:t>WHEN ARE REPORTS DUE? </a:t>
            </a:r>
          </a:p>
          <a:p>
            <a:pPr marL="609600" indent="-609600">
              <a:buFont typeface="Arial" charset="0"/>
              <a:buNone/>
            </a:pPr>
            <a:endParaRPr lang="en-US" sz="2400" dirty="0" smtClean="0">
              <a:ea typeface="ＭＳ Ｐゴシック"/>
              <a:cs typeface="Arial" charset="0"/>
            </a:endParaRPr>
          </a:p>
          <a:p>
            <a:pPr marL="609600" indent="-609600">
              <a:buFont typeface="Arial" charset="0"/>
              <a:buNone/>
            </a:pPr>
            <a:r>
              <a:rPr lang="en-US" sz="2400" dirty="0" smtClean="0">
                <a:ea typeface="ＭＳ Ｐゴシック"/>
                <a:cs typeface="Arial" charset="0"/>
              </a:rPr>
              <a:t>	</a:t>
            </a:r>
            <a:r>
              <a:rPr lang="en-US" sz="2800" dirty="0" smtClean="0">
                <a:ea typeface="ＭＳ Ｐゴシック"/>
                <a:cs typeface="Arial" charset="0"/>
              </a:rPr>
              <a:t>Form 1095-B or Form 1095-C must be provided to all covered and non-covered Full time Employees on or before January 31, 2016. </a:t>
            </a:r>
          </a:p>
          <a:p>
            <a:pPr marL="609600" indent="-609600">
              <a:buFont typeface="Arial" charset="0"/>
              <a:buNone/>
            </a:pPr>
            <a:r>
              <a:rPr lang="en-US" sz="2800" dirty="0" smtClean="0">
                <a:ea typeface="ＭＳ Ｐゴシック"/>
                <a:cs typeface="Arial" charset="0"/>
              </a:rPr>
              <a:t>	Form 1095-B or Form 1095-C can be provided together with the Employee’s W-2 Form with certain exceptions regarding electronic distribution. </a:t>
            </a:r>
          </a:p>
          <a:p>
            <a:pPr marL="609600" indent="-609600">
              <a:buFont typeface="Arial" charset="0"/>
              <a:buNone/>
            </a:pPr>
            <a:endParaRPr lang="en-US" dirty="0" smtClean="0">
              <a:ea typeface="ＭＳ Ｐゴシック"/>
              <a:cs typeface="Arial" charset="0"/>
            </a:endParaRPr>
          </a:p>
          <a:p>
            <a:pPr marL="609600" indent="-609600">
              <a:buFont typeface="Arial" charset="0"/>
              <a:buNone/>
            </a:pPr>
            <a:endParaRPr lang="en-US"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D6102A93-1447-4FFD-BC30-86611E254268}" type="slidenum">
              <a:rPr lang="en-US" sz="1000">
                <a:solidFill>
                  <a:srgbClr val="898989"/>
                </a:solidFill>
                <a:latin typeface="Calibri" charset="0"/>
                <a:ea typeface="ＭＳ Ｐゴシック" charset="-128"/>
                <a:cs typeface="+mn-cs"/>
              </a:rPr>
              <a:pPr algn="r">
                <a:defRPr/>
              </a:pPr>
              <a:t>10</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4294967295"/>
          </p:nvPr>
        </p:nvSpPr>
        <p:spPr>
          <a:xfrm>
            <a:off x="1460500" y="1492250"/>
            <a:ext cx="7121525"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None/>
            </a:pPr>
            <a:r>
              <a:rPr lang="en-US" sz="2400" dirty="0" smtClean="0">
                <a:ea typeface="ＭＳ Ｐゴシック"/>
                <a:cs typeface="ＭＳ Ｐゴシック"/>
              </a:rPr>
              <a:t>	</a:t>
            </a:r>
          </a:p>
          <a:p>
            <a:pPr marL="609600" indent="-609600">
              <a:buNone/>
            </a:pPr>
            <a:r>
              <a:rPr lang="en-US" sz="2400" dirty="0" smtClean="0">
                <a:ea typeface="ＭＳ Ｐゴシック"/>
                <a:cs typeface="ＭＳ Ｐゴシック"/>
              </a:rPr>
              <a:t>	</a:t>
            </a:r>
            <a:r>
              <a:rPr lang="en-US" sz="2800" dirty="0" smtClean="0">
                <a:ea typeface="ＭＳ Ｐゴシック"/>
                <a:cs typeface="ＭＳ Ｐゴシック"/>
              </a:rPr>
              <a:t>Form 1094-B or Form 1094-C are IRS transmittal forms due on or before February 29, 2016 if submitted in paper form, or by March 31, 2016 if submitted electronically. </a:t>
            </a:r>
          </a:p>
          <a:p>
            <a:pPr marL="609600" indent="-609600">
              <a:buNone/>
            </a:pPr>
            <a:endParaRPr lang="en-US" sz="2800" dirty="0" smtClean="0">
              <a:ea typeface="ＭＳ Ｐゴシック"/>
              <a:cs typeface="ＭＳ Ｐゴシック"/>
            </a:endParaRPr>
          </a:p>
          <a:p>
            <a:pPr marL="609600" indent="-609600">
              <a:buNone/>
            </a:pPr>
            <a:r>
              <a:rPr lang="en-US" sz="2800" dirty="0" smtClean="0">
                <a:ea typeface="ＭＳ Ｐゴシック"/>
                <a:cs typeface="ＭＳ Ｐゴシック"/>
              </a:rPr>
              <a:t>	Employers who issue more than 250 Form 1095-C’s must file electronically.  </a:t>
            </a:r>
          </a:p>
          <a:p>
            <a:pPr marL="609600" indent="-609600">
              <a:buFontTx/>
              <a:buNone/>
            </a:pPr>
            <a:endParaRPr lang="en-US" sz="2400" dirty="0" smtClean="0">
              <a:ea typeface="ＭＳ Ｐゴシック"/>
              <a:cs typeface="ＭＳ Ｐゴシック"/>
            </a:endParaRPr>
          </a:p>
          <a:p>
            <a:pPr marL="609600" indent="-609600">
              <a:buFont typeface="Arial" charset="0"/>
              <a:buNone/>
            </a:pPr>
            <a:r>
              <a:rPr lang="en-US" sz="2400" dirty="0" smtClean="0">
                <a:ea typeface="ＭＳ Ｐゴシック"/>
                <a:cs typeface="ＭＳ Ｐゴシック"/>
              </a:rPr>
              <a:t>	</a:t>
            </a:r>
          </a:p>
          <a:p>
            <a:pPr marL="609600" indent="-609600">
              <a:buFont typeface="Arial" charset="0"/>
              <a:buNone/>
            </a:pPr>
            <a:r>
              <a:rPr lang="en-US" sz="2400" dirty="0" smtClean="0">
                <a:ea typeface="ＭＳ Ｐゴシック"/>
                <a:cs typeface="ＭＳ Ｐゴシック"/>
              </a:rPr>
              <a:t>	</a:t>
            </a:r>
            <a:endParaRPr lang="en-US" sz="2000" dirty="0" smtClean="0">
              <a:ea typeface="ＭＳ Ｐゴシック"/>
              <a:cs typeface="Arial" charset="0"/>
            </a:endParaRPr>
          </a:p>
          <a:p>
            <a:pPr marL="609600" indent="-609600">
              <a:buFont typeface="Arial" charset="0"/>
              <a:buNone/>
            </a:pPr>
            <a:endParaRPr lang="en-US" sz="2000" dirty="0" smtClean="0">
              <a:ea typeface="ＭＳ Ｐゴシック"/>
              <a:cs typeface="Arial" charset="0"/>
            </a:endParaRPr>
          </a:p>
          <a:p>
            <a:pPr marL="609600" indent="-609600">
              <a:buFont typeface="Arial" charset="0"/>
              <a:buNone/>
            </a:pPr>
            <a:endParaRPr lang="en-US" sz="24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91E5D742-35C7-49D2-B511-9A83D6E11E10}" type="slidenum">
              <a:rPr lang="en-US" sz="1000">
                <a:solidFill>
                  <a:srgbClr val="898989"/>
                </a:solidFill>
                <a:latin typeface="Calibri" charset="0"/>
                <a:ea typeface="ＭＳ Ｐゴシック" charset="-128"/>
                <a:cs typeface="+mn-cs"/>
              </a:rPr>
              <a:pPr algn="r">
                <a:defRPr/>
              </a:pPr>
              <a:t>11</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4294967295"/>
          </p:nvPr>
        </p:nvSpPr>
        <p:spPr>
          <a:xfrm>
            <a:off x="1460500" y="1492250"/>
            <a:ext cx="7302500"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Font typeface="Arial" charset="0"/>
              <a:buNone/>
            </a:pPr>
            <a:r>
              <a:rPr lang="en-US" sz="2800" dirty="0" smtClean="0">
                <a:ea typeface="ＭＳ Ｐゴシック"/>
                <a:cs typeface="ＭＳ Ｐゴシック"/>
              </a:rPr>
              <a:t>	</a:t>
            </a:r>
          </a:p>
          <a:p>
            <a:pPr marL="609600" indent="-609600">
              <a:buFont typeface="Arial" charset="0"/>
              <a:buNone/>
            </a:pPr>
            <a:r>
              <a:rPr lang="en-US" sz="2800" dirty="0" smtClean="0">
                <a:ea typeface="ＭＳ Ｐゴシック"/>
                <a:cs typeface="ＭＳ Ｐゴシック"/>
              </a:rPr>
              <a:t>	Form 1095-B and Form 1095-C are Individual forms to be provided to all covered and non-covered Full time Employees.  </a:t>
            </a:r>
          </a:p>
          <a:p>
            <a:pPr marL="1009650" lvl="1" indent="-609600">
              <a:buFont typeface="Wingdings" pitchFamily="2" charset="2"/>
              <a:buChar char="§"/>
            </a:pPr>
            <a:r>
              <a:rPr lang="en-US" sz="2200" dirty="0" smtClean="0">
                <a:ea typeface="ＭＳ Ｐゴシック"/>
                <a:cs typeface="ＭＳ Ｐゴシック"/>
              </a:rPr>
              <a:t>Form 1095-B is for non-ALE Self-Funded and Insured Plans.</a:t>
            </a:r>
          </a:p>
          <a:p>
            <a:pPr marL="1009650" lvl="1" indent="-609600">
              <a:buFont typeface="Wingdings" pitchFamily="2" charset="2"/>
              <a:buChar char="§"/>
            </a:pPr>
            <a:r>
              <a:rPr lang="en-US" sz="2200" dirty="0" smtClean="0">
                <a:ea typeface="ＭＳ Ｐゴシック"/>
                <a:cs typeface="ＭＳ Ｐゴシック"/>
              </a:rPr>
              <a:t>Form 1095-C is for ALE Self-Funded Plans, and Sections I and II must be completed by ALE sponsoring an insured plan. </a:t>
            </a: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702CA2F9-25B0-4C6D-8D20-A698DC1C9862}" type="slidenum">
              <a:rPr lang="en-US" sz="1000">
                <a:solidFill>
                  <a:srgbClr val="898989"/>
                </a:solidFill>
                <a:latin typeface="Calibri" charset="0"/>
                <a:ea typeface="ＭＳ Ｐゴシック" charset="-128"/>
                <a:cs typeface="+mn-cs"/>
              </a:rPr>
              <a:pPr algn="r">
                <a:defRPr/>
              </a:pPr>
              <a:t>12</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Font typeface="Arial" charset="0"/>
              <a:buNone/>
            </a:pPr>
            <a:endParaRPr lang="en-US" sz="2000" dirty="0" smtClean="0">
              <a:ea typeface="ＭＳ Ｐゴシック"/>
              <a:cs typeface="Arial" charset="0"/>
            </a:endParaRPr>
          </a:p>
          <a:p>
            <a:pPr marL="609600" indent="-609600">
              <a:buFont typeface="Arial" charset="0"/>
              <a:buNone/>
            </a:pPr>
            <a:endParaRPr lang="en-US" sz="24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9A707E17-2C04-48E1-BE95-EB730A795746}" type="slidenum">
              <a:rPr lang="en-US" sz="1000">
                <a:solidFill>
                  <a:srgbClr val="898989"/>
                </a:solidFill>
                <a:latin typeface="Calibri" charset="0"/>
                <a:ea typeface="ＭＳ Ｐゴシック" charset="-128"/>
                <a:cs typeface="+mn-cs"/>
              </a:rPr>
              <a:pPr algn="r">
                <a:defRPr/>
              </a:pPr>
              <a:t>13</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460500" y="1616075"/>
          <a:ext cx="7542213" cy="5830887"/>
        </p:xfrm>
        <a:graphic>
          <a:graphicData uri="http://schemas.openxmlformats.org/presentationml/2006/ole">
            <p:oleObj spid="_x0000_s33794"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0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8E30BEDA-8AE3-4E3E-ACEC-BE02A47EEFA5}" type="slidenum">
              <a:rPr lang="en-US" sz="1000">
                <a:solidFill>
                  <a:srgbClr val="898989"/>
                </a:solidFill>
                <a:latin typeface="Calibri" charset="0"/>
                <a:ea typeface="ＭＳ Ｐゴシック" charset="-128"/>
                <a:cs typeface="+mn-cs"/>
              </a:rPr>
              <a:pPr algn="r">
                <a:defRPr/>
              </a:pPr>
              <a:t>14</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460500" y="1492250"/>
          <a:ext cx="7542213" cy="5830887"/>
        </p:xfrm>
        <a:graphic>
          <a:graphicData uri="http://schemas.openxmlformats.org/presentationml/2006/ole">
            <p:oleObj spid="_x0000_s2050"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0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0EC410B7-1BAF-43B4-9823-3F7C0C2235E8}" type="slidenum">
              <a:rPr lang="en-US" sz="1000">
                <a:solidFill>
                  <a:srgbClr val="898989"/>
                </a:solidFill>
                <a:latin typeface="Calibri" charset="0"/>
                <a:ea typeface="ＭＳ Ｐゴシック" charset="-128"/>
                <a:cs typeface="+mn-cs"/>
              </a:rPr>
              <a:pPr algn="r">
                <a:defRPr/>
              </a:pPr>
              <a:t>15</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512887" y="1492250"/>
          <a:ext cx="7542213" cy="5830887"/>
        </p:xfrm>
        <a:graphic>
          <a:graphicData uri="http://schemas.openxmlformats.org/presentationml/2006/ole">
            <p:oleObj spid="_x0000_s3074"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Font typeface="Arial" charset="0"/>
              <a:buNone/>
            </a:pPr>
            <a:endParaRPr lang="en-US" sz="24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7F5D7A54-17B1-4FE4-BF8A-096AD4C18D17}" type="slidenum">
              <a:rPr lang="en-US" sz="1000">
                <a:solidFill>
                  <a:srgbClr val="898989"/>
                </a:solidFill>
                <a:latin typeface="Calibri" charset="0"/>
                <a:ea typeface="ＭＳ Ｐゴシック" charset="-128"/>
                <a:cs typeface="+mn-cs"/>
              </a:rPr>
              <a:pPr algn="r">
                <a:defRPr/>
              </a:pPr>
              <a:t>16</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512887" y="1492250"/>
          <a:ext cx="7542213" cy="5830887"/>
        </p:xfrm>
        <a:graphic>
          <a:graphicData uri="http://schemas.openxmlformats.org/presentationml/2006/ole">
            <p:oleObj spid="_x0000_s4098"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000" dirty="0" smtClean="0">
              <a:ea typeface="ＭＳ Ｐゴシック"/>
              <a:cs typeface="Arial" charset="0"/>
            </a:endParaRPr>
          </a:p>
          <a:p>
            <a:pPr marL="609600" indent="-609600">
              <a:buFont typeface="Arial" charset="0"/>
              <a:buNone/>
            </a:pPr>
            <a:endParaRPr lang="en-US" sz="2000" dirty="0" smtClean="0">
              <a:ea typeface="ＭＳ Ｐゴシック"/>
              <a:cs typeface="Arial" charset="0"/>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CDE17699-28C1-417E-A62A-C4501F66CC09}" type="slidenum">
              <a:rPr lang="en-US" sz="1000">
                <a:solidFill>
                  <a:srgbClr val="898989"/>
                </a:solidFill>
                <a:latin typeface="Calibri" charset="0"/>
                <a:ea typeface="ＭＳ Ｐゴシック" charset="-128"/>
                <a:cs typeface="+mn-cs"/>
              </a:rPr>
              <a:pPr algn="r">
                <a:defRPr/>
              </a:pPr>
              <a:t>17</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512887" y="1492250"/>
          <a:ext cx="7542213" cy="5830887"/>
        </p:xfrm>
        <a:graphic>
          <a:graphicData uri="http://schemas.openxmlformats.org/presentationml/2006/ole">
            <p:oleObj spid="_x0000_s5122"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400"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9F4A3DDE-F8D7-422E-8415-00D26D3CAFEC}" type="slidenum">
              <a:rPr lang="en-US" sz="1000">
                <a:solidFill>
                  <a:srgbClr val="898989"/>
                </a:solidFill>
                <a:latin typeface="Calibri" charset="0"/>
                <a:ea typeface="ＭＳ Ｐゴシック" charset="-128"/>
                <a:cs typeface="+mn-cs"/>
              </a:rPr>
              <a:pPr algn="r">
                <a:defRPr/>
              </a:pPr>
              <a:t>18</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460500" y="1492250"/>
          <a:ext cx="7542213" cy="5830887"/>
        </p:xfrm>
        <a:graphic>
          <a:graphicData uri="http://schemas.openxmlformats.org/presentationml/2006/ole">
            <p:oleObj spid="_x0000_s6146"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19</a:t>
            </a:fld>
            <a:endParaRPr lang="en-US"/>
          </a:p>
        </p:txBody>
      </p:sp>
      <p:graphicFrame>
        <p:nvGraphicFramePr>
          <p:cNvPr id="5" name="Content Placeholder 4"/>
          <p:cNvGraphicFramePr>
            <a:graphicFrameLocks noChangeAspect="1"/>
          </p:cNvGraphicFramePr>
          <p:nvPr>
            <p:ph idx="1"/>
          </p:nvPr>
        </p:nvGraphicFramePr>
        <p:xfrm>
          <a:off x="2004155" y="1492250"/>
          <a:ext cx="6507289" cy="5030788"/>
        </p:xfrm>
        <a:graphic>
          <a:graphicData uri="http://schemas.openxmlformats.org/presentationml/2006/ole">
            <p:oleObj spid="_x0000_s7170"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4294967295"/>
          </p:nvPr>
        </p:nvSpPr>
        <p:spPr>
          <a:xfrm>
            <a:off x="1460500" y="1492250"/>
            <a:ext cx="7045325"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lgn="ctr">
              <a:buFont typeface="Arial" charset="0"/>
              <a:buNone/>
            </a:pPr>
            <a:r>
              <a:rPr lang="en-US" sz="4000" b="1" dirty="0" smtClean="0">
                <a:ea typeface="ＭＳ Ｐゴシック"/>
                <a:cs typeface="ＭＳ Ｐゴシック"/>
              </a:rPr>
              <a:t>1094 / 1095 REPORTING</a:t>
            </a:r>
          </a:p>
          <a:p>
            <a:pPr marL="609600" indent="-609600" algn="ctr">
              <a:buFont typeface="Arial" charset="0"/>
              <a:buNone/>
            </a:pPr>
            <a:endParaRPr lang="en-US" sz="4000" dirty="0" smtClean="0">
              <a:ea typeface="ＭＳ Ｐゴシック"/>
              <a:cs typeface="ＭＳ Ｐゴシック"/>
            </a:endParaRPr>
          </a:p>
          <a:p>
            <a:pPr marL="609600" indent="-609600" algn="ctr">
              <a:buFont typeface="Arial" charset="0"/>
              <a:buNone/>
            </a:pPr>
            <a:r>
              <a:rPr lang="en-US" sz="4000" dirty="0" smtClean="0">
                <a:ea typeface="ＭＳ Ｐゴシック"/>
                <a:cs typeface="ＭＳ Ｐゴシック"/>
              </a:rPr>
              <a:t>	IRS Reporting to assist with both Individual and Employer Responsibility under ACA</a:t>
            </a:r>
          </a:p>
          <a:p>
            <a:pPr marL="609600" indent="-609600">
              <a:buFont typeface="Arial" charset="0"/>
              <a:buNone/>
            </a:pPr>
            <a:endParaRPr lang="en-US" dirty="0" smtClean="0">
              <a:ea typeface="ＭＳ Ｐゴシック"/>
              <a:cs typeface="ＭＳ Ｐゴシック"/>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E3EA821C-FAB3-4910-AAF2-C02521CDD104}" type="slidenum">
              <a:rPr lang="en-US" sz="1000">
                <a:solidFill>
                  <a:srgbClr val="898989"/>
                </a:solidFill>
                <a:latin typeface="Calibri" charset="0"/>
                <a:ea typeface="ＭＳ Ｐゴシック" charset="-128"/>
                <a:cs typeface="+mn-cs"/>
              </a:rPr>
              <a:pPr algn="r">
                <a:defRPr/>
              </a:pPr>
              <a:t>2</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1460500" y="1492250"/>
            <a:ext cx="7594600" cy="5030788"/>
          </a:xfrm>
        </p:spPr>
        <p:txBody>
          <a:bodyPr/>
          <a:lstStyle/>
          <a:p>
            <a:pPr marL="609600" indent="-609600">
              <a:buFont typeface="Arial" charset="0"/>
              <a:buNone/>
            </a:pPr>
            <a:endParaRPr lang="en-US" sz="2000" dirty="0" smtClean="0">
              <a:ea typeface="ＭＳ Ｐゴシック"/>
              <a:cs typeface="Arial" charset="0"/>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664DFF84-B4C3-4925-88C5-742163A6EE19}" type="slidenum">
              <a:rPr lang="en-US" sz="1000">
                <a:solidFill>
                  <a:srgbClr val="898989"/>
                </a:solidFill>
                <a:latin typeface="Calibri" charset="0"/>
                <a:ea typeface="ＭＳ Ｐゴシック" charset="-128"/>
                <a:cs typeface="+mn-cs"/>
              </a:rPr>
              <a:pPr algn="r">
                <a:defRPr/>
              </a:pPr>
              <a:t>20</a:t>
            </a:fld>
            <a:endParaRPr lang="en-US" sz="1000">
              <a:solidFill>
                <a:srgbClr val="898989"/>
              </a:solidFill>
              <a:latin typeface="Calibri" charset="0"/>
              <a:ea typeface="ＭＳ Ｐゴシック" charset="-128"/>
              <a:cs typeface="+mn-cs"/>
            </a:endParaRPr>
          </a:p>
        </p:txBody>
      </p:sp>
      <p:graphicFrame>
        <p:nvGraphicFramePr>
          <p:cNvPr id="5" name="Object 4"/>
          <p:cNvGraphicFramePr>
            <a:graphicFrameLocks noChangeAspect="1"/>
          </p:cNvGraphicFramePr>
          <p:nvPr/>
        </p:nvGraphicFramePr>
        <p:xfrm>
          <a:off x="1460500" y="1492250"/>
          <a:ext cx="7542213" cy="5830887"/>
        </p:xfrm>
        <a:graphic>
          <a:graphicData uri="http://schemas.openxmlformats.org/presentationml/2006/ole">
            <p:oleObj spid="_x0000_s8194"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4294967295"/>
          </p:nvPr>
        </p:nvSpPr>
        <p:spPr>
          <a:xfrm>
            <a:off x="1460500" y="1492250"/>
            <a:ext cx="7575550"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Font typeface="Wingdings" pitchFamily="2" charset="2"/>
              <a:buChar char="§"/>
            </a:pPr>
            <a:endParaRPr lang="en-US" sz="2800" dirty="0" smtClean="0">
              <a:ea typeface="ＭＳ Ｐゴシック"/>
              <a:cs typeface="ＭＳ Ｐゴシック"/>
            </a:endParaRPr>
          </a:p>
          <a:p>
            <a:pPr marL="609600" indent="-609600">
              <a:buFont typeface="Wingdings" pitchFamily="2" charset="2"/>
              <a:buChar char="§"/>
            </a:pPr>
            <a:r>
              <a:rPr lang="en-US" sz="2800" dirty="0" smtClean="0">
                <a:ea typeface="ＭＳ Ｐゴシック"/>
                <a:cs typeface="ＭＳ Ｐゴシック"/>
              </a:rPr>
              <a:t>Individual (1095) reporting includes retirees and COBRA</a:t>
            </a:r>
          </a:p>
          <a:p>
            <a:pPr marL="609600" indent="-609600">
              <a:buFont typeface="Wingdings" pitchFamily="2" charset="2"/>
              <a:buChar char="§"/>
            </a:pPr>
            <a:r>
              <a:rPr lang="en-US" sz="2800" dirty="0" smtClean="0">
                <a:ea typeface="ＭＳ Ｐゴシック"/>
                <a:cs typeface="ＭＳ Ｐゴシック"/>
              </a:rPr>
              <a:t>Reported in “Covered Individual” section, not Employee section of 1095-C</a:t>
            </a:r>
          </a:p>
          <a:p>
            <a:pPr marL="609600" indent="-609600">
              <a:buFont typeface="Wingdings" pitchFamily="2" charset="2"/>
              <a:buChar char="§"/>
            </a:pPr>
            <a:r>
              <a:rPr lang="en-US" sz="2800" dirty="0" smtClean="0">
                <a:ea typeface="ＭＳ Ｐゴシック"/>
                <a:cs typeface="ＭＳ Ｐゴシック"/>
              </a:rPr>
              <a:t>Reported in responsible individual section of 1095-B</a:t>
            </a: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BFD277EF-40A9-4117-9962-3452997F7EA4}" type="slidenum">
              <a:rPr lang="en-US" sz="1000">
                <a:solidFill>
                  <a:srgbClr val="898989"/>
                </a:solidFill>
                <a:latin typeface="Calibri" charset="0"/>
                <a:ea typeface="ＭＳ Ｐゴシック" charset="-128"/>
                <a:cs typeface="+mn-cs"/>
              </a:rPr>
              <a:pPr algn="r">
                <a:defRPr/>
              </a:pPr>
              <a:t>21</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t>1095-C CODES FOR SECTION II</a:t>
            </a:r>
          </a:p>
          <a:p>
            <a:pPr algn="ctr">
              <a:buNone/>
            </a:pPr>
            <a:r>
              <a:rPr lang="en-US" sz="2800" b="1" dirty="0" smtClean="0"/>
              <a:t>	</a:t>
            </a:r>
            <a:r>
              <a:rPr lang="en-US" sz="3200" b="1" dirty="0" smtClean="0"/>
              <a:t>Part II. Employer Offer and Coverage, Lines 14-16</a:t>
            </a:r>
            <a:endParaRPr lang="en-US" sz="3200" b="1" strike="sngStrike" dirty="0" smtClean="0"/>
          </a:p>
          <a:p>
            <a:pPr>
              <a:buNone/>
            </a:pPr>
            <a:r>
              <a:rPr lang="en-US" sz="2800" dirty="0" smtClean="0"/>
              <a:t>	</a:t>
            </a:r>
            <a:r>
              <a:rPr lang="en-US" sz="2800" b="1" dirty="0" smtClean="0"/>
              <a:t>Line 14</a:t>
            </a:r>
            <a:r>
              <a:rPr lang="en-US" sz="2800" dirty="0" smtClean="0"/>
              <a:t>. </a:t>
            </a:r>
          </a:p>
          <a:p>
            <a:pPr>
              <a:buNone/>
            </a:pPr>
            <a:r>
              <a:rPr lang="en-US" sz="2800" dirty="0" smtClean="0"/>
              <a:t>	</a:t>
            </a:r>
            <a:r>
              <a:rPr lang="en-US" dirty="0" smtClean="0"/>
              <a:t>The codes listed below are for line 14 and describe the coverage offered by the employer offered employees and eligible dependents, if any.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b="1" dirty="0" smtClean="0"/>
          </a:p>
          <a:p>
            <a:pPr>
              <a:buNone/>
            </a:pPr>
            <a:r>
              <a:rPr lang="en-US" sz="2800" b="1" dirty="0" smtClean="0"/>
              <a:t>	</a:t>
            </a:r>
            <a:r>
              <a:rPr lang="en-US" b="1" dirty="0" smtClean="0"/>
              <a:t>1A.</a:t>
            </a:r>
            <a:r>
              <a:rPr lang="en-US" dirty="0" smtClean="0"/>
              <a:t> Minimum essential coverage providing minimum value offered to the employee with an employee contribution for self-only coverage equal to or less than $1,108.65 (9.5% of the 48 contiguous states single federal poverty line) and minimum essential coverage offered to eligible dependents (referred to as a Qualifying Offer).  This code may be used to report for specific months for which a Qualify Offer was made.</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t>	</a:t>
            </a:r>
            <a:r>
              <a:rPr lang="en-US" b="1" dirty="0" smtClean="0"/>
              <a:t>1B. </a:t>
            </a:r>
            <a:r>
              <a:rPr lang="en-US" dirty="0" smtClean="0"/>
              <a:t>Minimum essential coverage providing minimum value offered to the employee and minimum essential coverage NOT offered to eligible dependents. </a:t>
            </a:r>
          </a:p>
          <a:p>
            <a:pPr>
              <a:buNone/>
            </a:pPr>
            <a:endParaRPr lang="en-US" b="1" dirty="0" smtClean="0"/>
          </a:p>
          <a:p>
            <a:pPr>
              <a:buNone/>
            </a:pPr>
            <a:r>
              <a:rPr lang="en-US" b="1" dirty="0" smtClean="0"/>
              <a:t>	1C. </a:t>
            </a:r>
            <a:r>
              <a:rPr lang="en-US" dirty="0" smtClean="0"/>
              <a:t>Minimum essential coverage providing minimum value offered to employee and minimum essential coverage offered to  dependents except spouses. </a:t>
            </a:r>
          </a:p>
          <a:p>
            <a:pPr>
              <a:buNone/>
            </a:pPr>
            <a:r>
              <a:rPr lang="en-US" b="1" dirty="0" smtClean="0"/>
              <a:t>	</a:t>
            </a:r>
          </a:p>
          <a:p>
            <a:pPr>
              <a:buNone/>
            </a:pPr>
            <a:r>
              <a:rPr lang="en-US" b="1" dirty="0" smtClean="0"/>
              <a:t>	1D. </a:t>
            </a:r>
            <a:r>
              <a:rPr lang="en-US" dirty="0" smtClean="0"/>
              <a:t>Minimum essential coverage providing minimum value offered to employee and minimum essential coverage offered to  spouses but NOT dependents.</a:t>
            </a:r>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40" y="1491913"/>
            <a:ext cx="7595602" cy="5031125"/>
          </a:xfrm>
        </p:spPr>
        <p:txBody>
          <a:bodyPr/>
          <a:lstStyle/>
          <a:p>
            <a:pPr>
              <a:buNone/>
            </a:pPr>
            <a:r>
              <a:rPr lang="en-US" sz="2800" b="1" dirty="0" smtClean="0"/>
              <a:t>	</a:t>
            </a:r>
            <a:r>
              <a:rPr lang="en-US" sz="2300" b="1" dirty="0" smtClean="0"/>
              <a:t>1E. </a:t>
            </a:r>
            <a:r>
              <a:rPr lang="en-US" sz="2300" dirty="0" smtClean="0"/>
              <a:t>Minimum essential coverage providing minimum value offered to the employee and minimum essential coverage offered to dependents including spouses. </a:t>
            </a:r>
          </a:p>
          <a:p>
            <a:pPr>
              <a:buNone/>
            </a:pPr>
            <a:endParaRPr lang="en-US" sz="2300" b="1" dirty="0" smtClean="0"/>
          </a:p>
          <a:p>
            <a:pPr>
              <a:buNone/>
            </a:pPr>
            <a:r>
              <a:rPr lang="en-US" sz="2300" b="1" dirty="0" smtClean="0"/>
              <a:t>	1F. </a:t>
            </a:r>
            <a:r>
              <a:rPr lang="en-US" sz="2300" dirty="0" smtClean="0"/>
              <a:t>Minimum essential coverage NOT providing minimum value offered to employee, and  spouses and dependents.</a:t>
            </a:r>
          </a:p>
          <a:p>
            <a:pPr>
              <a:buNone/>
            </a:pPr>
            <a:r>
              <a:rPr lang="en-US" sz="2300" b="1" dirty="0" smtClean="0"/>
              <a:t>	</a:t>
            </a:r>
          </a:p>
          <a:p>
            <a:pPr>
              <a:buNone/>
            </a:pPr>
            <a:r>
              <a:rPr lang="en-US" sz="2300" b="1" dirty="0" smtClean="0"/>
              <a:t>	1G. </a:t>
            </a:r>
            <a:r>
              <a:rPr lang="en-US" sz="2300" dirty="0" smtClean="0"/>
              <a:t>Employee was NOT a full-time employee for any month of the calendar year but were enrolled in self-insured employer-sponsored coverage for one or more months of the calendar year.  This code will be entered in the </a:t>
            </a:r>
            <a:r>
              <a:rPr lang="en-US" sz="2300" i="1" dirty="0" smtClean="0"/>
              <a:t>All 12 Months</a:t>
            </a:r>
            <a:r>
              <a:rPr lang="en-US" sz="2300" dirty="0" smtClean="0"/>
              <a:t> box on line 14.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600" b="1" dirty="0" smtClean="0"/>
          </a:p>
          <a:p>
            <a:pPr>
              <a:buNone/>
            </a:pPr>
            <a:r>
              <a:rPr lang="en-US" sz="2600" b="1" dirty="0" smtClean="0"/>
              <a:t>	</a:t>
            </a:r>
            <a:r>
              <a:rPr lang="en-US" b="1" dirty="0" smtClean="0"/>
              <a:t>1H. </a:t>
            </a:r>
            <a:r>
              <a:rPr lang="en-US" dirty="0" smtClean="0"/>
              <a:t>No offer of coverage</a:t>
            </a:r>
          </a:p>
          <a:p>
            <a:pPr>
              <a:buNone/>
            </a:pPr>
            <a:r>
              <a:rPr lang="en-US" b="1" dirty="0" smtClean="0"/>
              <a:t>	1I. </a:t>
            </a:r>
            <a:r>
              <a:rPr lang="en-US" dirty="0" smtClean="0"/>
              <a:t>The employer claimed “Qualifying Offer Transition Relief” for 2015 and for at least one month of the year. Note that employers must provided a contact number with the employer where the employee can request further information about the health coverage, offered (see Line 10 Form 1095-C).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600" dirty="0" smtClean="0"/>
              <a:t>	</a:t>
            </a:r>
            <a:r>
              <a:rPr lang="en-US" sz="2800" b="1" dirty="0" smtClean="0"/>
              <a:t>Line 15. </a:t>
            </a:r>
          </a:p>
          <a:p>
            <a:pPr>
              <a:buNone/>
            </a:pPr>
            <a:r>
              <a:rPr lang="en-US" sz="2600" b="1" dirty="0" smtClean="0"/>
              <a:t>	</a:t>
            </a:r>
            <a:r>
              <a:rPr lang="en-US" dirty="0" smtClean="0"/>
              <a:t>This line reports the employee share of the lowest-cost monthly premium for self-only minimum essential coverage providing minimum value offered to the employee. Line 15 will show an amount only if code 1B, 1C, 1D, or 1E is entered on line 14.  If  the employee was not required to pay any amount for single coverage, this line will report a “$0.00” for the amount.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	</a:t>
            </a:r>
            <a:r>
              <a:rPr lang="en-US" sz="2800" b="1" dirty="0" smtClean="0"/>
              <a:t>Line 16.  4980H Safe Harbors</a:t>
            </a:r>
          </a:p>
          <a:p>
            <a:pPr>
              <a:buNone/>
            </a:pPr>
            <a:endParaRPr lang="en-US" sz="2800" b="1" dirty="0" smtClean="0"/>
          </a:p>
          <a:p>
            <a:pPr>
              <a:buNone/>
            </a:pPr>
            <a:r>
              <a:rPr lang="en-US" sz="2800" b="1" dirty="0" smtClean="0"/>
              <a:t>	Line 16 Codes are shown below</a:t>
            </a:r>
          </a:p>
          <a:p>
            <a:pPr>
              <a:buNone/>
            </a:pPr>
            <a:r>
              <a:rPr lang="en-US" b="1" dirty="0" smtClean="0"/>
              <a:t>	</a:t>
            </a:r>
          </a:p>
          <a:p>
            <a:pPr>
              <a:buNone/>
            </a:pPr>
            <a:r>
              <a:rPr lang="en-US" sz="2200" b="1" dirty="0" smtClean="0"/>
              <a:t>	</a:t>
            </a:r>
            <a:r>
              <a:rPr lang="en-US" b="1" dirty="0" smtClean="0"/>
              <a:t>2A. </a:t>
            </a:r>
            <a:r>
              <a:rPr lang="en-US" dirty="0" smtClean="0"/>
              <a:t>Employee not employed during the month. Enter code 2A if the employee was not employed on any day of the calendar month. Do not use code 2A for a month if the individual was an employee of the employer on  any day  of the calendar month. Do not use code 2A for the month during which an employee terminates employment with the employer.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	</a:t>
            </a:r>
          </a:p>
          <a:p>
            <a:pPr>
              <a:buNone/>
            </a:pPr>
            <a:r>
              <a:rPr lang="en-US" b="1" dirty="0" smtClean="0"/>
              <a:t>	</a:t>
            </a:r>
            <a:r>
              <a:rPr lang="en-US" sz="2000" b="1" dirty="0" smtClean="0"/>
              <a:t>2B. </a:t>
            </a:r>
            <a:r>
              <a:rPr lang="en-US" sz="2000" dirty="0" smtClean="0"/>
              <a:t>Employee not a full-time employee. Enter code 2B if the employee is not a full-time employee for the month and did not enroll in minimum essential coverage, if offered for the month. Enter code 2B also if the employee is a full-time employee for the month and whose offer of coverage (or coverage if the employee was enrolled) ended before the last day of the month solely because the employee terminated employment during the month (so that the offer of coverage or coverage would have continued if the employee had not terminated employment during the month). Also use this code for January 2015 if the employee was offered health coverage no later than the first day of the first payroll period that begins in January 2015 and the coverage offered was affordable for purposes of the employer shared responsibility provisions under section 4980H and provided minimum value. </a:t>
            </a:r>
            <a:endParaRPr lang="en-US" sz="20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1460500" y="1492250"/>
            <a:ext cx="6988175" cy="5030788"/>
          </a:xfrm>
        </p:spPr>
        <p:txBody>
          <a:bodyPr/>
          <a:lstStyle/>
          <a:p>
            <a:pPr marL="609600" indent="-609600">
              <a:buFont typeface="Arial" charset="0"/>
              <a:buNone/>
            </a:pPr>
            <a:r>
              <a:rPr lang="en-US" dirty="0" smtClean="0">
                <a:ea typeface="ＭＳ Ｐゴシック"/>
                <a:cs typeface="Arial" charset="0"/>
              </a:rPr>
              <a:t>	</a:t>
            </a:r>
          </a:p>
          <a:p>
            <a:pPr marL="609600" indent="-609600">
              <a:buFont typeface="Arial" charset="0"/>
              <a:buNone/>
            </a:pPr>
            <a:r>
              <a:rPr lang="en-US" sz="4000" b="1" dirty="0" smtClean="0">
                <a:ea typeface="ＭＳ Ｐゴシック"/>
                <a:cs typeface="Arial" charset="0"/>
              </a:rPr>
              <a:t>	</a:t>
            </a:r>
            <a:r>
              <a:rPr lang="en-US" sz="3600" b="1" dirty="0" smtClean="0">
                <a:ea typeface="ＭＳ Ｐゴシック"/>
                <a:cs typeface="Arial" charset="0"/>
              </a:rPr>
              <a:t>INDIVIDUAL RESPONSIBILITY</a:t>
            </a:r>
          </a:p>
          <a:p>
            <a:pPr marL="609600" indent="-609600" algn="ctr">
              <a:buFont typeface="Arial" charset="0"/>
              <a:buNone/>
            </a:pPr>
            <a:endParaRPr lang="en-US" dirty="0" smtClean="0">
              <a:ea typeface="ＭＳ Ｐゴシック"/>
              <a:cs typeface="Arial" charset="0"/>
            </a:endParaRPr>
          </a:p>
          <a:p>
            <a:pPr marL="609600" indent="-609600">
              <a:buFont typeface="Arial" charset="0"/>
              <a:buNone/>
            </a:pPr>
            <a:r>
              <a:rPr lang="en-US" dirty="0" smtClean="0">
                <a:ea typeface="ＭＳ Ｐゴシック"/>
                <a:cs typeface="Arial" charset="0"/>
              </a:rPr>
              <a:t>	</a:t>
            </a:r>
            <a:r>
              <a:rPr lang="en-US" sz="2800" dirty="0" smtClean="0">
                <a:ea typeface="ＭＳ Ｐゴシック"/>
                <a:cs typeface="Arial" charset="0"/>
              </a:rPr>
              <a:t>Provides IRS information about your Employees and their Dependents to cross match with Market Place Subsidies.</a:t>
            </a:r>
          </a:p>
          <a:p>
            <a:pPr marL="609600" indent="-609600">
              <a:buFont typeface="Arial" charset="0"/>
              <a:buNone/>
            </a:pPr>
            <a:endParaRPr lang="en-US" sz="2800" dirty="0" smtClean="0">
              <a:ea typeface="ＭＳ Ｐゴシック"/>
              <a:cs typeface="Arial" charset="0"/>
            </a:endParaRPr>
          </a:p>
          <a:p>
            <a:pPr marL="609600" indent="-609600">
              <a:buFont typeface="Arial" charset="0"/>
              <a:buNone/>
            </a:pPr>
            <a:r>
              <a:rPr lang="en-US" sz="2800" dirty="0" smtClean="0">
                <a:ea typeface="ＭＳ Ｐゴシック"/>
                <a:cs typeface="Arial" charset="0"/>
              </a:rPr>
              <a:t>	If Employer Minimum Essential Coverage (MEC) coverage is available and offered, the subsidy is </a:t>
            </a:r>
            <a:r>
              <a:rPr lang="en-US" sz="2800" u="sng" dirty="0" smtClean="0">
                <a:ea typeface="ＭＳ Ｐゴシック"/>
                <a:cs typeface="Arial" charset="0"/>
              </a:rPr>
              <a:t>not</a:t>
            </a:r>
            <a:r>
              <a:rPr lang="en-US" sz="2800" dirty="0" smtClean="0">
                <a:ea typeface="ＭＳ Ｐゴシック"/>
                <a:cs typeface="Arial" charset="0"/>
              </a:rPr>
              <a:t> available. </a:t>
            </a:r>
          </a:p>
          <a:p>
            <a:pPr marL="609600" indent="-609600" algn="ctr">
              <a:buFont typeface="Arial" charset="0"/>
              <a:buNone/>
            </a:pPr>
            <a:endParaRPr lang="en-US" dirty="0" smtClean="0">
              <a:latin typeface="Arial" charset="0"/>
              <a:ea typeface="ＭＳ Ｐゴシック"/>
              <a:cs typeface="ＭＳ Ｐゴシック"/>
            </a:endParaRPr>
          </a:p>
        </p:txBody>
      </p:sp>
      <p:sp>
        <p:nvSpPr>
          <p:cNvPr id="4" name="Slide Number Placeholder 3"/>
          <p:cNvSpPr>
            <a:spLocks noGrp="1"/>
          </p:cNvSpPr>
          <p:nvPr>
            <p:ph type="sldNum" sz="quarter" idx="11"/>
          </p:nvPr>
        </p:nvSpPr>
        <p:spPr/>
        <p:txBody>
          <a:bodyPr/>
          <a:lstStyle/>
          <a:p>
            <a:pPr>
              <a:defRPr/>
            </a:pPr>
            <a:r>
              <a:rPr lang="en-US" smtClean="0"/>
              <a:t>Page </a:t>
            </a:r>
            <a:fld id="{C5525FF1-36D2-42F4-B571-BF536239B47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	</a:t>
            </a:r>
          </a:p>
          <a:p>
            <a:pPr>
              <a:buNone/>
            </a:pPr>
            <a:endParaRPr lang="en-US" b="1" dirty="0" smtClean="0"/>
          </a:p>
          <a:p>
            <a:pPr>
              <a:buNone/>
            </a:pPr>
            <a:r>
              <a:rPr lang="en-US" b="1" dirty="0" smtClean="0"/>
              <a:t>	2C. </a:t>
            </a:r>
            <a:r>
              <a:rPr lang="en-US" dirty="0" smtClean="0"/>
              <a:t>Employee enrolled in coverage offered. Enter code 2C for any month in which the employee enrolled in health coverage offered by the employer for each day of the month, regardless of whether any other code in Code Series 2 might also apply (for example, the code for a section 4980H affordability safe harbor).</a:t>
            </a:r>
          </a:p>
        </p:txBody>
      </p:sp>
      <p:sp>
        <p:nvSpPr>
          <p:cNvPr id="4" name="Slide Number Placeholder 3"/>
          <p:cNvSpPr>
            <a:spLocks noGrp="1"/>
          </p:cNvSpPr>
          <p:nvPr>
            <p:ph type="sldNum" sz="quarter" idx="11"/>
          </p:nvPr>
        </p:nvSpPr>
        <p:spPr/>
        <p:txBody>
          <a:bodyPr/>
          <a:lstStyle/>
          <a:p>
            <a:pPr>
              <a:defRPr/>
            </a:pPr>
            <a:r>
              <a:rPr lang="en-US" dirty="0" smtClean="0"/>
              <a:t>Page </a:t>
            </a:r>
            <a:fld id="{6A40B00A-E66C-4180-8C12-0C570D9FA93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	2D. </a:t>
            </a:r>
            <a:r>
              <a:rPr lang="en-US" dirty="0" smtClean="0"/>
              <a:t>Employee in a section 4980H(b) Limited Non-Assessment Period. Enter code 2D for any month during which an employee is in a Limited Non-Assessment Period for section 4980H(b).</a:t>
            </a:r>
          </a:p>
          <a:p>
            <a:pPr>
              <a:buNone/>
            </a:pPr>
            <a:r>
              <a:rPr lang="en-US" dirty="0" smtClean="0"/>
              <a:t>	If an employee is in an initial measurement period, enter code 2D (employee in a section 4980H(b) Limited Non-Assessment Period) for the month, and not code 2B (employee not a full-time employee). For an employee in a section 4980H(b) Limited Non-Assessment Period for whom the employer is also eligible for the multiemployer interim rule relief for the month code 2E, enter code 2E (multiemployer interim rule relief ) and not code 2D (employee in a Limited Non-Assessment Period).</a:t>
            </a:r>
          </a:p>
          <a:p>
            <a:pPr>
              <a:buNone/>
            </a:pP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	2E. </a:t>
            </a:r>
            <a:r>
              <a:rPr lang="en-US" dirty="0" smtClean="0"/>
              <a:t>Multiemployer interim rule relief. Enter code 2E for any month for which the multiemployer interim guidance applies for the employee. This relief is described under Offer of Health Coverage in the </a:t>
            </a:r>
            <a:r>
              <a:rPr lang="en-US" i="1" dirty="0" smtClean="0"/>
              <a:t>Definitions</a:t>
            </a:r>
            <a:r>
              <a:rPr lang="en-US" dirty="0" smtClean="0"/>
              <a:t> section of these instructions. </a:t>
            </a:r>
          </a:p>
          <a:p>
            <a:pPr>
              <a:buNone/>
            </a:pPr>
            <a:endParaRPr lang="en-US" dirty="0" smtClean="0"/>
          </a:p>
          <a:p>
            <a:pPr>
              <a:buNone/>
            </a:pPr>
            <a:r>
              <a:rPr lang="en-US" b="1" dirty="0" smtClean="0"/>
              <a:t>	2F. </a:t>
            </a:r>
            <a:r>
              <a:rPr lang="en-US" dirty="0" smtClean="0"/>
              <a:t>Section 4980H affordability Form W-2 safe harbor. Enter code 2F if the employer used the section 4980H Form W-2 safe harbor to determine affordability for purposes of section 4980H(b) for this employee for the year. If an employer uses this safe harbor for an employee, it must be used for all months of the calendar year for which the employee is offered health coverage.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smtClean="0"/>
          </a:p>
          <a:p>
            <a:pPr>
              <a:buNone/>
            </a:pPr>
            <a:r>
              <a:rPr lang="en-US" b="1" dirty="0" smtClean="0"/>
              <a:t>	2G. </a:t>
            </a:r>
            <a:r>
              <a:rPr lang="en-US" dirty="0" smtClean="0"/>
              <a:t>Section 4980H affordability federal poverty line safe harbor. Enter code 2G if the employer used the section 4980H federal poverty line safe harbor to determine affordability for purposes of section 4980H(b) for this employee for any month(s).</a:t>
            </a:r>
          </a:p>
          <a:p>
            <a:pPr>
              <a:buNone/>
            </a:pPr>
            <a:endParaRPr lang="en-US" dirty="0" smtClean="0"/>
          </a:p>
          <a:p>
            <a:pPr>
              <a:buNone/>
            </a:pPr>
            <a:r>
              <a:rPr lang="en-US" b="1" dirty="0" smtClean="0"/>
              <a:t>	2H. </a:t>
            </a:r>
            <a:r>
              <a:rPr lang="en-US" dirty="0" smtClean="0"/>
              <a:t>Section 4980H affordability rate of pay safe harbor. Enter code 2H if the employer used the section 4980H rate of pay safe harbor to determine affordability for purposes of section 4980H(b) for this employee for any month(s).</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r>
              <a:rPr lang="en-US" b="1" dirty="0" smtClean="0"/>
              <a:t>	</a:t>
            </a:r>
          </a:p>
          <a:p>
            <a:pPr>
              <a:buNone/>
            </a:pPr>
            <a:r>
              <a:rPr lang="en-US" b="1" dirty="0" smtClean="0"/>
              <a:t>	Note. </a:t>
            </a:r>
            <a:r>
              <a:rPr lang="en-US" dirty="0" smtClean="0"/>
              <a:t>Codes 2F through 2H: Although employers may use the section 4980H affordability safe harbors to determine affordability for purposes of the multiemployer interim guidance, an employer eligible for the relief provided in the multiemployer interim guidance for a month for an employee should enter code 2E (multiemployer interim rule relief), and not a code for the section 4980H affordability safe harbors (codes 2F, 2G, or 2H).</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buNone/>
            </a:pPr>
            <a:r>
              <a:rPr lang="en-US" b="1" dirty="0" smtClean="0"/>
              <a:t>	2I.</a:t>
            </a:r>
            <a:r>
              <a:rPr lang="en-US" dirty="0" smtClean="0"/>
              <a:t>Non-calendar year transition relief applies to this employee. Enter code 2I if non-calendar year transition relief for section 4982H(b) applies to this employee for the month. See the instruction later under </a:t>
            </a:r>
            <a:r>
              <a:rPr lang="en-US" i="1" dirty="0" smtClean="0"/>
              <a:t>Section 4980H Transition Relief for 2015</a:t>
            </a:r>
            <a:r>
              <a:rPr lang="en-US" dirty="0" smtClean="0"/>
              <a:t> and </a:t>
            </a:r>
            <a:r>
              <a:rPr lang="en-US" i="1" dirty="0" smtClean="0"/>
              <a:t>2015 Section 4980H(b) Transition Relief for Employers with Non-Calendar Year Plans (Form 1095-C, line 16, code 2I)</a:t>
            </a:r>
            <a:r>
              <a:rPr lang="en-US" dirty="0" smtClean="0"/>
              <a:t>, for a description of this relief.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2800" b="1" dirty="0" smtClean="0"/>
          </a:p>
          <a:p>
            <a:pPr algn="ctr">
              <a:buNone/>
            </a:pPr>
            <a:r>
              <a:rPr lang="en-US" sz="2800" b="1" dirty="0" smtClean="0"/>
              <a:t>LIMITED NON-ASSESSEMENT PERIODS</a:t>
            </a:r>
          </a:p>
          <a:p>
            <a:pPr>
              <a:buNone/>
            </a:pPr>
            <a:endParaRPr lang="en-US" dirty="0" smtClean="0"/>
          </a:p>
          <a:p>
            <a:pPr>
              <a:buFont typeface="Wingdings" pitchFamily="2" charset="2"/>
              <a:buChar char="§"/>
            </a:pPr>
            <a:r>
              <a:rPr lang="en-US" dirty="0" smtClean="0"/>
              <a:t>First Year as ALE Period.  January through March of the first calendar year in which an employer is an ALE, but only for an employee who was not offered health coverage by the employer at any point during the prior calendar year. For this purpose, 2015 is not the first year an employer is an ALE, if that employer was an ALE in 2014 (notwithstanding that transition relief provides that no employer shared responsibility payments under section 4980H will apply for 2014 for any employer).</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Font typeface="Wingdings" pitchFamily="2" charset="2"/>
              <a:buChar char="§"/>
            </a:pPr>
            <a:r>
              <a:rPr lang="en-US" dirty="0" smtClean="0"/>
              <a:t>Waiting Period under the Monthly Measurement Method. If an employer is using the monthly measurement method to determine whether an employee is a full-time employee, the period beginning with the first full calendar month in which the employee is first otherwise (but for completion of the waiting period) eligible for an offer of health coverage and ending no later than two full calendar months after the end of that first calendar month.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Font typeface="Wingdings" pitchFamily="2" charset="2"/>
              <a:buChar char="§"/>
            </a:pPr>
            <a:r>
              <a:rPr lang="en-US" dirty="0" smtClean="0"/>
              <a:t>Waiting Period under the Look-Back Measurement Method. If an employer is using the look-back measurement method to determine whether an employee is a full-time employee and the employee is reasonably expected to be a full-time employee at his or her start date, the period beginning on the employee’s start date and ending not later than the end of the employee’s third full calendar month of employment. </a:t>
            </a:r>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Font typeface="Wingdings" pitchFamily="2" charset="2"/>
              <a:buChar char="§"/>
            </a:pPr>
            <a:r>
              <a:rPr lang="en-US" dirty="0" smtClean="0"/>
              <a:t>Initial Measurement Period and Associated Administrative Period under the Look-Back Measurement Method. If an employer is using the look-back measurement method to determine whether a new employee is a full-time  employee, and the employee is a variable hour employee, seasonal employee or part-time employee, the initial measurement period for that employee and the administrative period immediately following the end of the initial measurement period.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4294967295"/>
          </p:nvPr>
        </p:nvSpPr>
        <p:spPr>
          <a:xfrm>
            <a:off x="1460500" y="1492250"/>
            <a:ext cx="7197725" cy="5030788"/>
          </a:xfrm>
        </p:spPr>
        <p:txBody>
          <a:bodyPr/>
          <a:lstStyle/>
          <a:p>
            <a:pPr marL="609600" indent="-609600">
              <a:buFont typeface="Arial" charset="0"/>
              <a:buNone/>
            </a:pPr>
            <a:endParaRPr lang="en-US" sz="2400" dirty="0" smtClean="0">
              <a:ea typeface="ＭＳ Ｐゴシック"/>
              <a:cs typeface="ＭＳ Ｐゴシック"/>
            </a:endParaRPr>
          </a:p>
          <a:p>
            <a:pPr marL="609600" indent="-609600">
              <a:buFont typeface="Arial" charset="0"/>
              <a:buNone/>
            </a:pPr>
            <a:r>
              <a:rPr lang="en-US" dirty="0" smtClean="0">
                <a:ea typeface="ＭＳ Ｐゴシック"/>
                <a:cs typeface="ＭＳ Ｐゴシック"/>
              </a:rPr>
              <a:t>	</a:t>
            </a:r>
            <a:r>
              <a:rPr lang="en-US" sz="3600" b="1" dirty="0" smtClean="0">
                <a:ea typeface="ＭＳ Ｐゴシック"/>
                <a:cs typeface="ＭＳ Ｐゴシック"/>
              </a:rPr>
              <a:t>EMPLOYER RESPONSIBILITY</a:t>
            </a:r>
            <a:endParaRPr lang="en-US" sz="3600" dirty="0" smtClean="0">
              <a:ea typeface="ＭＳ Ｐゴシック"/>
              <a:cs typeface="ＭＳ Ｐゴシック"/>
            </a:endParaRPr>
          </a:p>
          <a:p>
            <a:pPr marL="609600" indent="-609600">
              <a:buFont typeface="Arial" charset="0"/>
              <a:buNone/>
            </a:pPr>
            <a:r>
              <a:rPr lang="en-US" sz="3600" dirty="0" smtClean="0">
                <a:ea typeface="ＭＳ Ｐゴシック"/>
                <a:cs typeface="ＭＳ Ｐゴシック"/>
              </a:rPr>
              <a:t>	</a:t>
            </a:r>
          </a:p>
          <a:p>
            <a:pPr marL="609600" indent="-609600">
              <a:buFont typeface="Arial" charset="0"/>
              <a:buNone/>
            </a:pPr>
            <a:r>
              <a:rPr lang="en-US" sz="3600" dirty="0" smtClean="0">
                <a:ea typeface="ＭＳ Ｐゴシック"/>
                <a:cs typeface="ＭＳ Ｐゴシック"/>
              </a:rPr>
              <a:t>	</a:t>
            </a:r>
            <a:r>
              <a:rPr lang="en-US" sz="2800" dirty="0" smtClean="0">
                <a:ea typeface="ＭＳ Ｐゴシック"/>
                <a:cs typeface="ＭＳ Ｐゴシック"/>
              </a:rPr>
              <a:t>Employer Responsibility proves that the Employer has offered MEC and “affordable” Minimum Value Coverage to Full-Time Employees and their Dependents. </a:t>
            </a:r>
          </a:p>
          <a:p>
            <a:pPr marL="609600" indent="-609600">
              <a:buFont typeface="Arial" charset="0"/>
              <a:buNone/>
            </a:pPr>
            <a:endParaRPr lang="en-US" sz="2000" dirty="0" smtClean="0">
              <a:ea typeface="ＭＳ Ｐゴシック"/>
              <a:cs typeface="Arial" charset="0"/>
            </a:endParaRP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FEEFBFA7-A591-4B1A-89BC-D8EA1FD54E4F}" type="slidenum">
              <a:rPr lang="en-US" sz="1000">
                <a:solidFill>
                  <a:srgbClr val="898989"/>
                </a:solidFill>
                <a:latin typeface="Calibri" charset="0"/>
                <a:ea typeface="ＭＳ Ｐゴシック" charset="-128"/>
                <a:cs typeface="+mn-cs"/>
              </a:rPr>
              <a:pPr algn="r">
                <a:defRPr/>
              </a:pPr>
              <a:t>4</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1800" dirty="0" smtClean="0"/>
              <a:t>	</a:t>
            </a:r>
          </a:p>
          <a:p>
            <a:pPr>
              <a:buFont typeface="Wingdings" pitchFamily="2" charset="2"/>
              <a:buChar char="§"/>
            </a:pPr>
            <a:r>
              <a:rPr lang="en-US" sz="1800" dirty="0" smtClean="0"/>
              <a:t>Period Following Change in Status that Occurs During Initial Measurement Period Under the Look-Back Measurement Method. If an employer is using the look-back measurement method to determine whether a new employee is a full-time employee, and, as of the employee’s start date, the employee is a variable hour employee, seasonal employee or part-time employee, but, during the initial measurement period, the employee has a change in employment status such that, if the employee had begun employment in the new position or status, the employee would have reasonably been expected to be a full-time employee, the period beginning on the date of the employee’s change in employment status and ending not later than the end of the third full calendar month following the change in employment status.   If the employee is a full-time employee based on the initial measurement period and the associated stability period starts sooner than the end of the third full calendar month following the change in employment status, this Limited Non-Assessment Period ends on the day before the first day of that associated stability period. </a:t>
            </a:r>
            <a:endParaRPr lang="en-US" sz="1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Font typeface="Wingdings" pitchFamily="2" charset="2"/>
              <a:buChar char="§"/>
            </a:pPr>
            <a:r>
              <a:rPr lang="en-US" dirty="0" smtClean="0"/>
              <a:t>First Calendar Month of Employment. If the employee’s first day of employment is a day other than the first day of the calendar month, then the employee’s first calendar month of employment is a Limited Non-Assessment Period. </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5400" dirty="0" smtClean="0"/>
          </a:p>
          <a:p>
            <a:pPr>
              <a:buNone/>
            </a:pPr>
            <a:endParaRPr lang="en-US" sz="5400" dirty="0" smtClean="0"/>
          </a:p>
          <a:p>
            <a:pPr algn="ctr">
              <a:buNone/>
            </a:pPr>
            <a:r>
              <a:rPr lang="en-US" sz="5400" dirty="0" smtClean="0"/>
              <a:t>	</a:t>
            </a:r>
            <a:r>
              <a:rPr lang="en-US" sz="5400" b="1" dirty="0" smtClean="0"/>
              <a:t>KNOW YOUR FORMS: </a:t>
            </a:r>
            <a:endParaRPr lang="en-US" sz="5400" b="1"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40" y="1552576"/>
            <a:ext cx="7595602" cy="4838700"/>
          </a:xfrm>
        </p:spPr>
        <p:txBody>
          <a:bodyPr numCol="3"/>
          <a:lstStyle/>
          <a:p>
            <a:pPr algn="ctr">
              <a:buNone/>
            </a:pPr>
            <a:r>
              <a:rPr lang="en-US" b="1" u="sng" dirty="0" smtClean="0"/>
              <a:t>Type of Entity</a:t>
            </a:r>
          </a:p>
          <a:p>
            <a:pPr algn="ctr">
              <a:buNone/>
            </a:pPr>
            <a:endParaRPr lang="en-US" b="1" dirty="0" smtClean="0"/>
          </a:p>
          <a:p>
            <a:pPr>
              <a:buFont typeface="Wingdings" pitchFamily="2" charset="2"/>
              <a:buChar char="§"/>
            </a:pPr>
            <a:r>
              <a:rPr lang="en-US" sz="2000" dirty="0" smtClean="0"/>
              <a:t>	Small employer 	who self-funds 	group health 	coverage</a:t>
            </a:r>
          </a:p>
          <a:p>
            <a:pPr>
              <a:buFont typeface="Wingdings" pitchFamily="2" charset="2"/>
              <a:buChar char="§"/>
            </a:pPr>
            <a:r>
              <a:rPr lang="en-US" sz="2000" dirty="0" smtClean="0"/>
              <a:t>	Small employer 	who sponsors 	insured coverage</a:t>
            </a:r>
          </a:p>
          <a:p>
            <a:pPr>
              <a:buFont typeface="Wingdings" pitchFamily="2" charset="2"/>
              <a:buChar char="§"/>
            </a:pPr>
            <a:r>
              <a:rPr lang="en-US" sz="2000" dirty="0" smtClean="0"/>
              <a:t>	Large employer 	who sponsors 	insured coverage</a:t>
            </a:r>
            <a:r>
              <a:rPr lang="en-US" dirty="0" smtClean="0"/>
              <a:t>						</a:t>
            </a:r>
          </a:p>
          <a:p>
            <a:pPr>
              <a:buNone/>
            </a:pPr>
            <a:r>
              <a:rPr lang="en-US" b="1" u="sng" dirty="0" smtClean="0"/>
              <a:t>“B” Form Filing</a:t>
            </a:r>
          </a:p>
          <a:p>
            <a:pPr>
              <a:buNone/>
            </a:pPr>
            <a:endParaRPr lang="en-US" b="1" dirty="0" smtClean="0"/>
          </a:p>
          <a:p>
            <a:pPr>
              <a:buFont typeface="Wingdings" pitchFamily="2" charset="2"/>
              <a:buChar char="§"/>
            </a:pPr>
            <a:r>
              <a:rPr lang="en-US" sz="2000" dirty="0" smtClean="0"/>
              <a:t>Yes – to report MEC provided under group health plan</a:t>
            </a:r>
          </a:p>
          <a:p>
            <a:pPr>
              <a:buFont typeface="Wingdings" pitchFamily="2" charset="2"/>
              <a:buChar char="§"/>
            </a:pPr>
            <a:r>
              <a:rPr lang="en-US" sz="2000" dirty="0" smtClean="0"/>
              <a:t>No – the insurer will have the 6055 reporting requirement</a:t>
            </a:r>
          </a:p>
          <a:p>
            <a:pPr>
              <a:buFont typeface="Wingdings" pitchFamily="2" charset="2"/>
              <a:buChar char="§"/>
            </a:pPr>
            <a:r>
              <a:rPr lang="en-US" sz="2000" dirty="0" smtClean="0"/>
              <a:t>No – the insurer will have the 6055 reporting requirement						</a:t>
            </a:r>
          </a:p>
          <a:p>
            <a:pPr>
              <a:buNone/>
            </a:pPr>
            <a:r>
              <a:rPr lang="en-US" b="1" u="sng" dirty="0" smtClean="0"/>
              <a:t>“C” Form Filing</a:t>
            </a:r>
          </a:p>
          <a:p>
            <a:pPr>
              <a:buNone/>
            </a:pPr>
            <a:endParaRPr lang="en-US" b="1" dirty="0" smtClean="0"/>
          </a:p>
          <a:p>
            <a:pPr>
              <a:buFont typeface="Wingdings" pitchFamily="2" charset="2"/>
              <a:buChar char="§"/>
            </a:pPr>
            <a:r>
              <a:rPr lang="en-US" sz="2000" dirty="0" smtClean="0"/>
              <a:t>No – not an ALE, so not subject to 4980H, so not subject to 6056</a:t>
            </a:r>
          </a:p>
          <a:p>
            <a:pPr>
              <a:buFont typeface="Wingdings" pitchFamily="2" charset="2"/>
              <a:buChar char="§"/>
            </a:pPr>
            <a:r>
              <a:rPr lang="en-US" sz="2000" dirty="0" smtClean="0"/>
              <a:t>No – not an ALE, so not subject to 4980H, so not subject to 6056</a:t>
            </a:r>
          </a:p>
          <a:p>
            <a:pPr>
              <a:buFont typeface="Wingdings" pitchFamily="2" charset="2"/>
              <a:buChar char="§"/>
            </a:pPr>
            <a:r>
              <a:rPr lang="en-US" sz="2000" dirty="0" smtClean="0"/>
              <a:t>Yes – an ALE, so subject to 4980H, so subject to 6056</a:t>
            </a:r>
            <a:endParaRPr lang="en-US" sz="20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43</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3"/>
          <a:lstStyle/>
          <a:p>
            <a:pPr>
              <a:buNone/>
            </a:pPr>
            <a:r>
              <a:rPr lang="en-US" b="1" u="sng" dirty="0" smtClean="0"/>
              <a:t>Type of Entity</a:t>
            </a:r>
          </a:p>
          <a:p>
            <a:pPr>
              <a:buFont typeface="Wingdings" pitchFamily="2" charset="2"/>
              <a:buChar char="§"/>
            </a:pPr>
            <a:r>
              <a:rPr lang="en-US" sz="2000" dirty="0" smtClean="0"/>
              <a:t>Insurer of employer-sponsored group health coverage</a:t>
            </a:r>
          </a:p>
          <a:p>
            <a:pPr>
              <a:buFont typeface="Wingdings" pitchFamily="2" charset="2"/>
              <a:buChar char="§"/>
            </a:pPr>
            <a:endParaRPr lang="en-US" sz="2000" dirty="0" smtClean="0"/>
          </a:p>
          <a:p>
            <a:pPr>
              <a:buFont typeface="Wingdings" pitchFamily="2" charset="2"/>
              <a:buChar char="§"/>
            </a:pPr>
            <a:r>
              <a:rPr lang="en-US" sz="2000" dirty="0" smtClean="0"/>
              <a:t>Large employer who self-funds group health coverage (and provides coverage to certain non-employees)	</a:t>
            </a:r>
          </a:p>
          <a:p>
            <a:pPr>
              <a:buFont typeface="Wingdings" pitchFamily="2" charset="2"/>
              <a:buChar char="§"/>
            </a:pPr>
            <a:endParaRPr lang="en-US" sz="2000" dirty="0" smtClean="0"/>
          </a:p>
          <a:p>
            <a:pPr>
              <a:buFont typeface="Wingdings" pitchFamily="2" charset="2"/>
              <a:buChar char="§"/>
            </a:pPr>
            <a:endParaRPr lang="en-US" sz="2000" dirty="0" smtClean="0"/>
          </a:p>
          <a:p>
            <a:pPr>
              <a:buNone/>
            </a:pPr>
            <a:endParaRPr lang="en-US" b="1" u="sng" dirty="0" smtClean="0"/>
          </a:p>
          <a:p>
            <a:pPr>
              <a:buNone/>
            </a:pPr>
            <a:r>
              <a:rPr lang="en-US" b="1" u="sng" dirty="0" smtClean="0"/>
              <a:t>“B” FORM FILING</a:t>
            </a:r>
          </a:p>
          <a:p>
            <a:pPr>
              <a:buFont typeface="Wingdings" pitchFamily="2" charset="2"/>
              <a:buChar char="§"/>
            </a:pPr>
            <a:r>
              <a:rPr lang="en-US" sz="2000" dirty="0" smtClean="0"/>
              <a:t>Yes – the insurer will have the 6055 reporting requirement</a:t>
            </a:r>
          </a:p>
          <a:p>
            <a:pPr>
              <a:buFont typeface="Wingdings" pitchFamily="2" charset="2"/>
              <a:buChar char="§"/>
            </a:pPr>
            <a:r>
              <a:rPr lang="en-US" sz="2000" dirty="0" smtClean="0"/>
              <a:t>Maybe – employer has option of reporting MEC provided to non-employees on either “B” or “C” Forms</a:t>
            </a:r>
          </a:p>
          <a:p>
            <a:pPr>
              <a:buFont typeface="Wingdings" pitchFamily="2" charset="2"/>
              <a:buChar char="§"/>
            </a:pPr>
            <a:endParaRPr lang="en-US" sz="2000" dirty="0" smtClean="0"/>
          </a:p>
          <a:p>
            <a:pPr>
              <a:buFont typeface="Wingdings" pitchFamily="2" charset="2"/>
              <a:buChar char="§"/>
            </a:pPr>
            <a:endParaRPr lang="en-US" sz="2000" dirty="0" smtClean="0"/>
          </a:p>
          <a:p>
            <a:pPr>
              <a:buNone/>
            </a:pPr>
            <a:endParaRPr lang="en-US" b="1" u="sng" dirty="0" smtClean="0"/>
          </a:p>
          <a:p>
            <a:pPr>
              <a:buNone/>
            </a:pPr>
            <a:r>
              <a:rPr lang="en-US" b="1" u="sng" dirty="0" smtClean="0"/>
              <a:t>“C” FORM FILING</a:t>
            </a:r>
          </a:p>
          <a:p>
            <a:pPr>
              <a:buFont typeface="Wingdings" pitchFamily="2" charset="2"/>
              <a:buChar char="§"/>
            </a:pPr>
            <a:r>
              <a:rPr lang="en-US" sz="2000" dirty="0" smtClean="0"/>
              <a:t>No – insurers don’t report for ALEs under 6056</a:t>
            </a:r>
          </a:p>
          <a:p>
            <a:pPr>
              <a:buFont typeface="Wingdings" pitchFamily="2" charset="2"/>
              <a:buChar char="§"/>
            </a:pPr>
            <a:endParaRPr lang="en-US" sz="2000" dirty="0" smtClean="0"/>
          </a:p>
          <a:p>
            <a:pPr>
              <a:buFont typeface="Wingdings" pitchFamily="2" charset="2"/>
              <a:buChar char="§"/>
            </a:pPr>
            <a:r>
              <a:rPr lang="en-US" sz="2000" dirty="0" smtClean="0"/>
              <a:t>Yes – subject to mandatory combined reporting so 6055 and 6056 reporting for employees and FTE’s will be on “C” Forms</a:t>
            </a:r>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t>1095-B </a:t>
            </a:r>
          </a:p>
          <a:p>
            <a:pPr>
              <a:buNone/>
            </a:pPr>
            <a:endParaRPr lang="en-US" sz="2800" dirty="0" smtClean="0"/>
          </a:p>
          <a:p>
            <a:pPr>
              <a:buNone/>
            </a:pPr>
            <a:r>
              <a:rPr lang="en-US" sz="2800" dirty="0" smtClean="0"/>
              <a:t>	Responsible Party = employee/COBRA Participant or retiree, </a:t>
            </a:r>
            <a:r>
              <a:rPr lang="en-US" sz="2800" u="sng" dirty="0" smtClean="0"/>
              <a:t>not</a:t>
            </a:r>
            <a:r>
              <a:rPr lang="en-US" sz="2800" dirty="0" smtClean="0"/>
              <a:t> employer of plan sponsor. </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000" b="1" dirty="0" smtClean="0"/>
          </a:p>
          <a:p>
            <a:pPr algn="ctr">
              <a:buNone/>
            </a:pPr>
            <a:r>
              <a:rPr lang="en-US" sz="3600" b="1" dirty="0" smtClean="0"/>
              <a:t>1095-C</a:t>
            </a:r>
          </a:p>
          <a:p>
            <a:pPr>
              <a:buFont typeface="Wingdings" pitchFamily="2" charset="2"/>
              <a:buChar char="§"/>
            </a:pPr>
            <a:endParaRPr lang="en-US" sz="2800" dirty="0" smtClean="0"/>
          </a:p>
          <a:p>
            <a:pPr>
              <a:buFont typeface="Wingdings" pitchFamily="2" charset="2"/>
              <a:buChar char="§"/>
            </a:pPr>
            <a:r>
              <a:rPr lang="en-US" sz="2800" dirty="0" smtClean="0"/>
              <a:t>	All ALE’s must fill out at least Part </a:t>
            </a:r>
          </a:p>
          <a:p>
            <a:pPr>
              <a:buFont typeface="Wingdings" pitchFamily="2" charset="2"/>
              <a:buChar char="§"/>
            </a:pPr>
            <a:r>
              <a:rPr lang="en-US" sz="2800" dirty="0" smtClean="0"/>
              <a:t>	Insured ALE sections I and II only </a:t>
            </a:r>
          </a:p>
          <a:p>
            <a:pPr>
              <a:buFont typeface="Wingdings" pitchFamily="2" charset="2"/>
              <a:buChar char="§"/>
            </a:pPr>
            <a:r>
              <a:rPr lang="en-US" sz="2800" dirty="0" smtClean="0"/>
              <a:t>	Self-funded ALE </a:t>
            </a:r>
            <a:r>
              <a:rPr lang="en-US" sz="2800" u="sng" dirty="0" smtClean="0"/>
              <a:t>all</a:t>
            </a:r>
            <a:r>
              <a:rPr lang="en-US" sz="2800" dirty="0" smtClean="0"/>
              <a:t> of 1095-C</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sz="2800" dirty="0" smtClean="0"/>
          </a:p>
          <a:p>
            <a:pPr>
              <a:buNone/>
            </a:pPr>
            <a:r>
              <a:rPr lang="en-US" sz="2800" dirty="0" smtClean="0"/>
              <a:t>	1095-B and 1095-C delivery to employee by January 31 of following year, i.e., January 31, 2016 for 2015 calendar year. </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t>
            </a:r>
            <a:r>
              <a:rPr lang="en-US" sz="2800" dirty="0" smtClean="0"/>
              <a:t>Delivery to employee responsible individual must be paper hard copy unless employee affirmatively consents to electronic. </a:t>
            </a:r>
          </a:p>
          <a:p>
            <a:pPr>
              <a:buNone/>
            </a:pP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a:t>
            </a:r>
            <a:r>
              <a:rPr lang="en-US" sz="2800" dirty="0" smtClean="0"/>
              <a:t>1095-B / 1095-C to employee or responsible individual can truncate SSN to last 4 digits but entire SSN is required on copy to the IRS. </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dirty="0" smtClean="0"/>
          </a:p>
          <a:p>
            <a:pPr>
              <a:buNone/>
            </a:pPr>
            <a:endParaRPr lang="en-US" sz="2800" dirty="0" smtClean="0"/>
          </a:p>
          <a:p>
            <a:pPr>
              <a:buNone/>
            </a:pPr>
            <a:endParaRPr lang="en-US" sz="2800" dirty="0" smtClean="0"/>
          </a:p>
          <a:p>
            <a:pPr>
              <a:buNone/>
            </a:pPr>
            <a:r>
              <a:rPr lang="en-US" sz="2800" dirty="0" smtClean="0"/>
              <a:t>	Not required for H.S.A., Flex, HRA, wellness plans or excepted benefits.</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dirty="0" smtClean="0"/>
          </a:p>
          <a:p>
            <a:pPr>
              <a:buNone/>
            </a:pPr>
            <a:endParaRPr lang="en-US" sz="2800" dirty="0" smtClean="0"/>
          </a:p>
          <a:p>
            <a:pPr>
              <a:buFont typeface="Wingdings" pitchFamily="2" charset="2"/>
              <a:buChar char="§"/>
            </a:pPr>
            <a:r>
              <a:rPr lang="en-US" sz="2800" dirty="0" smtClean="0"/>
              <a:t>	“1095” reporting includes retirees and COBRA</a:t>
            </a:r>
          </a:p>
          <a:p>
            <a:pPr>
              <a:buFont typeface="Wingdings" pitchFamily="2" charset="2"/>
              <a:buChar char="§"/>
            </a:pPr>
            <a:r>
              <a:rPr lang="en-US" sz="2800" dirty="0" smtClean="0"/>
              <a:t>	Reported in “Covered Individual” section, not 	employee section of 1095-C</a:t>
            </a:r>
          </a:p>
          <a:p>
            <a:pPr>
              <a:buFont typeface="Wingdings" pitchFamily="2" charset="2"/>
              <a:buChar char="§"/>
            </a:pPr>
            <a:r>
              <a:rPr lang="en-US" sz="2800" dirty="0" smtClean="0"/>
              <a:t>	Reported as responsible individual section of 	1095-B</a:t>
            </a:r>
            <a:endParaRPr lang="en-US" sz="2800"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dirty="0" smtClean="0"/>
          </a:p>
          <a:p>
            <a:pPr algn="ctr">
              <a:buNone/>
            </a:pPr>
            <a:r>
              <a:rPr lang="en-US" sz="3600" b="1" dirty="0" smtClean="0"/>
              <a:t>SOCIAL SECURITY NUMBER REQUIREMENT</a:t>
            </a:r>
          </a:p>
          <a:p>
            <a:pPr>
              <a:buNone/>
            </a:pPr>
            <a:endParaRPr lang="en-US" b="1" dirty="0" smtClean="0"/>
          </a:p>
          <a:p>
            <a:pPr>
              <a:buFont typeface="Wingdings" pitchFamily="2" charset="2"/>
              <a:buChar char="§"/>
            </a:pPr>
            <a:r>
              <a:rPr lang="en-US" sz="2000" dirty="0" smtClean="0"/>
              <a:t>	SSN’s are required for all employees and dependents.</a:t>
            </a:r>
          </a:p>
          <a:p>
            <a:pPr>
              <a:buFont typeface="Wingdings" pitchFamily="2" charset="2"/>
              <a:buChar char="§"/>
            </a:pPr>
            <a:r>
              <a:rPr lang="en-US" sz="2000" dirty="0" smtClean="0"/>
              <a:t>	Employer must request SSN 3 times and document the request.</a:t>
            </a:r>
          </a:p>
          <a:p>
            <a:pPr>
              <a:buFont typeface="Wingdings" pitchFamily="2" charset="2"/>
              <a:buChar char="§"/>
            </a:pPr>
            <a:r>
              <a:rPr lang="en-US" sz="2000" dirty="0" smtClean="0"/>
              <a:t>	Request must be when employee first hired, at the end of plan 	year after date of hire, and at the end of next plan year. </a:t>
            </a:r>
          </a:p>
          <a:p>
            <a:pPr>
              <a:buFont typeface="Wingdings" pitchFamily="2" charset="2"/>
              <a:buChar char="§"/>
            </a:pPr>
            <a:r>
              <a:rPr lang="en-US" sz="2000" dirty="0" smtClean="0"/>
              <a:t>	If request is refused 3 times then date of birth can be used. No 	guidance regarding what to do if date of birth also refused.</a:t>
            </a:r>
            <a:r>
              <a:rPr lang="en-US" sz="2000" b="1" dirty="0" smtClean="0"/>
              <a:t>		</a:t>
            </a:r>
            <a:endParaRPr lang="en-US" sz="2000" b="1"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t>PENALTIES</a:t>
            </a:r>
          </a:p>
          <a:p>
            <a:pPr>
              <a:buNone/>
            </a:pPr>
            <a:r>
              <a:rPr lang="en-US" dirty="0" smtClean="0"/>
              <a:t>	</a:t>
            </a:r>
          </a:p>
          <a:p>
            <a:pPr>
              <a:buNone/>
            </a:pPr>
            <a:endParaRPr lang="en-US" dirty="0" smtClean="0"/>
          </a:p>
          <a:p>
            <a:pPr>
              <a:buFont typeface="Wingdings" pitchFamily="2" charset="2"/>
              <a:buChar char="§"/>
            </a:pPr>
            <a:r>
              <a:rPr lang="en-US" dirty="0" smtClean="0"/>
              <a:t>	General IRS penalties all apply</a:t>
            </a:r>
          </a:p>
          <a:p>
            <a:pPr>
              <a:buFont typeface="Wingdings" pitchFamily="2" charset="2"/>
              <a:buChar char="§"/>
            </a:pPr>
            <a:r>
              <a:rPr lang="en-US" dirty="0" smtClean="0"/>
              <a:t>	In addition, $100 per missed or incorrect “C” 	notice 	up to $1.5 million maximum</a:t>
            </a:r>
          </a:p>
          <a:p>
            <a:pPr>
              <a:buNone/>
            </a:pP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52</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1427163" y="1600200"/>
            <a:ext cx="7297737" cy="4525963"/>
          </a:xfrm>
        </p:spPr>
        <p:txBody>
          <a:bodyPr>
            <a:normAutofit fontScale="85000" lnSpcReduction="20000"/>
          </a:bodyPr>
          <a:lstStyle/>
          <a:p>
            <a:pPr marL="609600" indent="-609600" algn="ctr">
              <a:buFont typeface="Arial" charset="0"/>
              <a:buNone/>
            </a:pPr>
            <a:endParaRPr lang="en-US" sz="4000" b="1" dirty="0" smtClean="0">
              <a:ea typeface="ＭＳ Ｐゴシック"/>
              <a:cs typeface="ＭＳ Ｐゴシック"/>
            </a:endParaRPr>
          </a:p>
          <a:p>
            <a:pPr marL="609600" indent="-609600" algn="ctr">
              <a:buFont typeface="Arial" charset="0"/>
              <a:buNone/>
            </a:pPr>
            <a:r>
              <a:rPr lang="en-US" sz="4200" b="1" dirty="0" smtClean="0">
                <a:ea typeface="ＭＳ Ｐゴシック"/>
                <a:cs typeface="ＭＳ Ｐゴシック"/>
              </a:rPr>
              <a:t>WHO MUST REPORT?</a:t>
            </a:r>
          </a:p>
          <a:p>
            <a:pPr marL="609600" indent="-609600">
              <a:buFont typeface="Arial" charset="0"/>
              <a:buNone/>
            </a:pPr>
            <a:endParaRPr lang="en-US" sz="2400" dirty="0" smtClean="0">
              <a:ea typeface="ＭＳ Ｐゴシック"/>
              <a:cs typeface="ＭＳ Ｐゴシック"/>
            </a:endParaRPr>
          </a:p>
          <a:p>
            <a:pPr marL="609600" indent="-609600">
              <a:buFont typeface="Wingdings" pitchFamily="2" charset="2"/>
              <a:buChar char="§"/>
            </a:pPr>
            <a:r>
              <a:rPr lang="en-US" sz="3300" dirty="0" smtClean="0">
                <a:ea typeface="ＭＳ Ｐゴシック"/>
                <a:cs typeface="ＭＳ Ｐゴシック"/>
              </a:rPr>
              <a:t>Any Employers who sponsor Self-Funded Plans regardless of size.</a:t>
            </a:r>
          </a:p>
          <a:p>
            <a:pPr marL="1009650" lvl="1" indent="-609600">
              <a:buFont typeface="Wingdings" pitchFamily="2" charset="2"/>
              <a:buChar char="§"/>
            </a:pPr>
            <a:r>
              <a:rPr lang="en-US" sz="2600" dirty="0" smtClean="0">
                <a:ea typeface="ＭＳ Ｐゴシック"/>
              </a:rPr>
              <a:t>Different forms for Self-Funded Employers with less than 50 Full-Time Employees</a:t>
            </a:r>
            <a:r>
              <a:rPr lang="en-US" sz="2600" dirty="0" smtClean="0">
                <a:solidFill>
                  <a:srgbClr val="FF0000"/>
                </a:solidFill>
                <a:ea typeface="ＭＳ Ｐゴシック"/>
              </a:rPr>
              <a:t> </a:t>
            </a:r>
            <a:r>
              <a:rPr lang="en-US" sz="2600" dirty="0" smtClean="0">
                <a:ea typeface="ＭＳ Ｐゴシック"/>
              </a:rPr>
              <a:t>and Self-Funded Employers with more than 50 Full-Time Employees . </a:t>
            </a:r>
            <a:endParaRPr lang="en-US" sz="2600" dirty="0" smtClean="0">
              <a:ea typeface="ＭＳ Ｐゴシック"/>
              <a:cs typeface="ＭＳ Ｐゴシック"/>
            </a:endParaRPr>
          </a:p>
          <a:p>
            <a:pPr marL="609600" indent="-609600">
              <a:buFont typeface="Wingdings" pitchFamily="2" charset="2"/>
              <a:buChar char="§"/>
            </a:pPr>
            <a:r>
              <a:rPr lang="en-US" sz="3300" dirty="0" smtClean="0">
                <a:ea typeface="ＭＳ Ｐゴシック"/>
                <a:cs typeface="ＭＳ Ｐゴシック"/>
              </a:rPr>
              <a:t>Group Health Insurance Carriers. </a:t>
            </a:r>
          </a:p>
          <a:p>
            <a:pPr marL="1009650" lvl="1" indent="-609600">
              <a:buFont typeface="Wingdings" pitchFamily="2" charset="2"/>
              <a:buChar char="§"/>
            </a:pPr>
            <a:r>
              <a:rPr lang="en-US" sz="2600" dirty="0" smtClean="0">
                <a:ea typeface="ＭＳ Ｐゴシック"/>
                <a:cs typeface="ＭＳ Ｐゴシック"/>
              </a:rPr>
              <a:t>Insurance carrier only provides part of the reporting. Insured large Employer must submit part of Form 1095</a:t>
            </a:r>
            <a:r>
              <a:rPr lang="en-US" sz="2600" dirty="0" smtClean="0">
                <a:solidFill>
                  <a:srgbClr val="FF0000"/>
                </a:solidFill>
                <a:ea typeface="ＭＳ Ｐゴシック"/>
                <a:cs typeface="ＭＳ Ｐゴシック"/>
              </a:rPr>
              <a:t> </a:t>
            </a:r>
            <a:r>
              <a:rPr lang="en-US" sz="2600" dirty="0" smtClean="0">
                <a:ea typeface="ＭＳ Ｐゴシック"/>
                <a:cs typeface="ＭＳ Ｐゴシック"/>
              </a:rPr>
              <a:t>to IRS.</a:t>
            </a:r>
          </a:p>
          <a:p>
            <a:pPr marL="1009650" lvl="1" indent="-609600">
              <a:buNone/>
            </a:pPr>
            <a:endParaRPr lang="en-US" sz="2000" dirty="0" smtClean="0">
              <a:ea typeface="ＭＳ Ｐゴシック"/>
              <a:cs typeface="ＭＳ Ｐゴシック"/>
            </a:endParaRPr>
          </a:p>
          <a:p>
            <a:pPr marL="1009650" lvl="1" indent="-609600">
              <a:buFont typeface="+mj-lt"/>
              <a:buAutoNum type="alphaLcPeriod"/>
            </a:pPr>
            <a:endParaRPr lang="en-US" sz="1600" dirty="0" smtClean="0">
              <a:ea typeface="ＭＳ Ｐゴシック"/>
              <a:cs typeface="Arial" charset="0"/>
            </a:endParaRPr>
          </a:p>
          <a:p>
            <a:pPr marL="609600" indent="-609600">
              <a:buFont typeface="Arial" charset="0"/>
              <a:buNone/>
            </a:pPr>
            <a:endParaRPr lang="en-US" sz="2400" dirty="0" smtClean="0">
              <a:ea typeface="ＭＳ Ｐゴシック"/>
              <a:cs typeface="ＭＳ Ｐゴシック"/>
            </a:endParaRPr>
          </a:p>
          <a:p>
            <a:pPr marL="609600" indent="-609600"/>
            <a:endParaRPr lang="en-US"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1460500" y="1492250"/>
            <a:ext cx="6997700" cy="5030788"/>
          </a:xfrm>
        </p:spPr>
        <p:txBody>
          <a:bodyPr/>
          <a:lstStyle/>
          <a:p>
            <a:pPr marL="609600" indent="-609600" algn="ctr">
              <a:buFont typeface="Arial" charset="0"/>
              <a:buNone/>
            </a:pPr>
            <a:endParaRPr lang="en-US" sz="2400" dirty="0" smtClean="0">
              <a:ea typeface="ＭＳ Ｐゴシック"/>
              <a:cs typeface="ＭＳ Ｐゴシック"/>
            </a:endParaRPr>
          </a:p>
          <a:p>
            <a:pPr marL="609600" indent="-609600" algn="ctr">
              <a:buFont typeface="Arial" charset="0"/>
              <a:buNone/>
            </a:pPr>
            <a:endParaRPr lang="en-US" sz="2400" dirty="0" smtClean="0">
              <a:ea typeface="ＭＳ Ｐゴシック"/>
              <a:cs typeface="ＭＳ Ｐゴシック"/>
            </a:endParaRPr>
          </a:p>
          <a:p>
            <a:pPr marL="609600" indent="-609600">
              <a:buNone/>
            </a:pPr>
            <a:r>
              <a:rPr lang="en-US" sz="4800" dirty="0" smtClean="0">
                <a:ea typeface="ＭＳ Ｐゴシック"/>
                <a:cs typeface="ＭＳ Ｐゴシック"/>
              </a:rPr>
              <a:t>	</a:t>
            </a:r>
            <a:r>
              <a:rPr lang="en-US" sz="2800" dirty="0" smtClean="0">
                <a:ea typeface="ＭＳ Ｐゴシック"/>
                <a:cs typeface="ＭＳ Ｐゴシック"/>
              </a:rPr>
              <a:t>Self-Funded Employers</a:t>
            </a:r>
            <a:r>
              <a:rPr lang="en-US" sz="2800" dirty="0" smtClean="0">
                <a:solidFill>
                  <a:srgbClr val="FF0000"/>
                </a:solidFill>
                <a:ea typeface="ＭＳ Ｐゴシック"/>
                <a:cs typeface="ＭＳ Ｐゴシック"/>
              </a:rPr>
              <a:t> </a:t>
            </a:r>
            <a:r>
              <a:rPr lang="en-US" sz="2800" dirty="0" smtClean="0">
                <a:ea typeface="ＭＳ Ｐゴシック"/>
                <a:cs typeface="ＭＳ Ｐゴシック"/>
              </a:rPr>
              <a:t>with less than 50 Full-Time Employees, and Insurance Carriers will use Form 1094-B and Form 1095-B.</a:t>
            </a: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6EB01AFD-19EE-40D9-B059-75C97719E10A}" type="slidenum">
              <a:rPr lang="en-US" sz="1000">
                <a:solidFill>
                  <a:srgbClr val="898989"/>
                </a:solidFill>
                <a:latin typeface="Calibri" charset="0"/>
                <a:ea typeface="ＭＳ Ｐゴシック" charset="-128"/>
                <a:cs typeface="+mn-cs"/>
              </a:rPr>
              <a:pPr algn="r">
                <a:defRPr/>
              </a:pPr>
              <a:t>7</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4294967295"/>
          </p:nvPr>
        </p:nvSpPr>
        <p:spPr>
          <a:xfrm>
            <a:off x="1460500" y="1492250"/>
            <a:ext cx="7093953" cy="5030788"/>
          </a:xfrm>
        </p:spPr>
        <p:txBody>
          <a:bodyPr/>
          <a:lstStyle/>
          <a:p>
            <a:pPr marL="609600" indent="-609600">
              <a:buFont typeface="Arial" charset="0"/>
              <a:buNone/>
            </a:pPr>
            <a:r>
              <a:rPr lang="en-US" sz="2400" dirty="0" smtClean="0">
                <a:ea typeface="ＭＳ Ｐゴシック"/>
                <a:cs typeface="ＭＳ Ｐゴシック"/>
              </a:rPr>
              <a:t>	</a:t>
            </a:r>
          </a:p>
          <a:p>
            <a:pPr marL="609600" indent="-609600">
              <a:buFont typeface="Arial" charset="0"/>
              <a:buNone/>
            </a:pPr>
            <a:r>
              <a:rPr lang="en-US" sz="2400" dirty="0" smtClean="0">
                <a:ea typeface="ＭＳ Ｐゴシック"/>
                <a:cs typeface="ＭＳ Ｐゴシック"/>
              </a:rPr>
              <a:t>	</a:t>
            </a:r>
          </a:p>
          <a:p>
            <a:pPr marL="609600" indent="-609600">
              <a:buFont typeface="Arial" charset="0"/>
              <a:buNone/>
            </a:pPr>
            <a:r>
              <a:rPr lang="en-US" sz="2400" dirty="0" smtClean="0">
                <a:ea typeface="ＭＳ Ｐゴシック"/>
                <a:cs typeface="ＭＳ Ｐゴシック"/>
              </a:rPr>
              <a:t>	</a:t>
            </a:r>
          </a:p>
          <a:p>
            <a:pPr marL="609600" indent="-609600">
              <a:buFont typeface="Arial" charset="0"/>
              <a:buNone/>
            </a:pPr>
            <a:r>
              <a:rPr lang="en-US" sz="2400" dirty="0" smtClean="0">
                <a:ea typeface="ＭＳ Ｐゴシック"/>
                <a:cs typeface="ＭＳ Ｐゴシック"/>
              </a:rPr>
              <a:t>	</a:t>
            </a:r>
            <a:r>
              <a:rPr lang="en-US" sz="2800" dirty="0" smtClean="0">
                <a:ea typeface="ＭＳ Ｐゴシック"/>
                <a:cs typeface="ＭＳ Ｐゴシック"/>
              </a:rPr>
              <a:t>Self-Funded Applicable Large Employers (ALE) with 50 or more Full-Time Employees will use Forms 1094-C and 1095-C.</a:t>
            </a:r>
          </a:p>
          <a:p>
            <a:pPr marL="609600" indent="-609600">
              <a:buFont typeface="Arial" charset="0"/>
              <a:buNone/>
            </a:pPr>
            <a:endParaRPr lang="en-US" sz="2800" dirty="0" smtClean="0">
              <a:ea typeface="ＭＳ Ｐゴシック"/>
              <a:cs typeface="ＭＳ Ｐゴシック"/>
            </a:endParaRPr>
          </a:p>
          <a:p>
            <a:pPr marL="609600" indent="-609600">
              <a:buFont typeface="Arial" charset="0"/>
              <a:buNone/>
            </a:pPr>
            <a:r>
              <a:rPr lang="en-US" sz="2800" dirty="0" smtClean="0">
                <a:ea typeface="ＭＳ Ｐゴシック"/>
                <a:cs typeface="ＭＳ Ｐゴシック"/>
              </a:rPr>
              <a:t>	Insured Applicable Large Employers will have to complete Sections I and II of Form 1095-C</a:t>
            </a:r>
          </a:p>
        </p:txBody>
      </p:sp>
      <p:sp>
        <p:nvSpPr>
          <p:cNvPr id="4" name="Slide Number Placeholder 3"/>
          <p:cNvSpPr txBox="1">
            <a:spLocks noGrp="1"/>
          </p:cNvSpPr>
          <p:nvPr/>
        </p:nvSpPr>
        <p:spPr>
          <a:xfrm>
            <a:off x="7831138" y="6523038"/>
            <a:ext cx="1073150" cy="198437"/>
          </a:xfrm>
          <a:prstGeom prst="rect">
            <a:avLst/>
          </a:prstGeom>
          <a:noFill/>
        </p:spPr>
        <p:txBody>
          <a:bodyPr anchor="ctr"/>
          <a:lstStyle/>
          <a:p>
            <a:pPr algn="r">
              <a:defRPr/>
            </a:pPr>
            <a:r>
              <a:rPr lang="en-US" sz="1000">
                <a:solidFill>
                  <a:srgbClr val="898989"/>
                </a:solidFill>
                <a:latin typeface="Calibri" charset="0"/>
                <a:ea typeface="ＭＳ Ｐゴシック" charset="-128"/>
                <a:cs typeface="+mn-cs"/>
              </a:rPr>
              <a:t>Page </a:t>
            </a:r>
            <a:fld id="{C44316E5-1EC1-4413-BA30-9ABDF49D69F7}" type="slidenum">
              <a:rPr lang="en-US" sz="1000">
                <a:solidFill>
                  <a:srgbClr val="898989"/>
                </a:solidFill>
                <a:latin typeface="Calibri" charset="0"/>
                <a:ea typeface="ＭＳ Ｐゴシック" charset="-128"/>
                <a:cs typeface="+mn-cs"/>
              </a:rPr>
              <a:pPr algn="r">
                <a:defRPr/>
              </a:pPr>
              <a:t>8</a:t>
            </a:fld>
            <a:endParaRPr lang="en-US" sz="1000">
              <a:solidFill>
                <a:srgbClr val="898989"/>
              </a:solidFill>
              <a:latin typeface="Calibri" charset="0"/>
              <a:ea typeface="ＭＳ Ｐゴシック"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lgn="ctr">
              <a:buNone/>
            </a:pPr>
            <a:r>
              <a:rPr lang="en-US" b="1" dirty="0" smtClean="0"/>
              <a:t>MULTIPLE EMPLOYER PLANS</a:t>
            </a:r>
          </a:p>
          <a:p>
            <a:pPr>
              <a:buNone/>
            </a:pPr>
            <a:endParaRPr lang="en-US" dirty="0" smtClean="0"/>
          </a:p>
          <a:p>
            <a:pPr lvl="4">
              <a:buNone/>
            </a:pPr>
            <a:r>
              <a:rPr lang="en-US" sz="1600" dirty="0" smtClean="0"/>
              <a:t>Multiple employer Welfare Arrangements (MEWAs) and similar arrangements.</a:t>
            </a:r>
          </a:p>
          <a:p>
            <a:pPr lvl="4"/>
            <a:r>
              <a:rPr lang="en-US" sz="1600" dirty="0" smtClean="0"/>
              <a:t>Each employer is responsible for its own reporting.</a:t>
            </a:r>
          </a:p>
          <a:p>
            <a:pPr lvl="4">
              <a:buNone/>
            </a:pPr>
            <a:endParaRPr lang="en-US" sz="1600" dirty="0" smtClean="0"/>
          </a:p>
          <a:p>
            <a:pPr lvl="4">
              <a:buNone/>
            </a:pPr>
            <a:r>
              <a:rPr lang="en-US" sz="1600" dirty="0" smtClean="0"/>
              <a:t>Multi employer union plans.</a:t>
            </a:r>
          </a:p>
          <a:p>
            <a:pPr lvl="4"/>
            <a:r>
              <a:rPr lang="en-US" sz="1600" dirty="0" smtClean="0"/>
              <a:t>Union or employee organization is responsible for reporting as a single entity.</a:t>
            </a:r>
          </a:p>
          <a:p>
            <a:pPr lvl="4"/>
            <a:endParaRPr lang="en-US" sz="1600" dirty="0" smtClean="0"/>
          </a:p>
          <a:p>
            <a:pPr lvl="4">
              <a:buNone/>
            </a:pPr>
            <a:r>
              <a:rPr lang="en-US" sz="1600" dirty="0" smtClean="0"/>
              <a:t>Control groups under PPACA and IRS rules.</a:t>
            </a:r>
          </a:p>
          <a:p>
            <a:pPr lvl="4"/>
            <a:r>
              <a:rPr lang="en-US" sz="1600" dirty="0" smtClean="0"/>
              <a:t>There are two options. Either each employer in the control group can file separately, or one employer in the control group ( parent company for example) can file one return for all, but must designate it is the responsible employer on the form.</a:t>
            </a:r>
          </a:p>
        </p:txBody>
      </p:sp>
      <p:sp>
        <p:nvSpPr>
          <p:cNvPr id="4" name="Slide Number Placeholder 3"/>
          <p:cNvSpPr>
            <a:spLocks noGrp="1"/>
          </p:cNvSpPr>
          <p:nvPr>
            <p:ph type="sldNum" sz="quarter" idx="11"/>
          </p:nvPr>
        </p:nvSpPr>
        <p:spPr/>
        <p:txBody>
          <a:bodyPr/>
          <a:lstStyle/>
          <a:p>
            <a:pPr>
              <a:defRPr/>
            </a:pPr>
            <a:r>
              <a:rPr lang="en-US" smtClean="0"/>
              <a:t>Page </a:t>
            </a:r>
            <a:fld id="{6A40B00A-E66C-4180-8C12-0C570D9FA939}"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3236</TotalTime>
  <Words>692</Words>
  <Application>Microsoft Office PowerPoint</Application>
  <PresentationFormat>On-screen Show (4:3)</PresentationFormat>
  <Paragraphs>274</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Allegiance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CIGNA TPA - Powered By Allegiance</dc:title>
  <dc:subject>Generic Services Description</dc:subject>
  <dc:creator>Todd Y. Lovshin</dc:creator>
  <cp:keywords>CIGNA TPA</cp:keywords>
  <dc:description>Please customize to the specific client</dc:description>
  <cp:lastModifiedBy>Windows User</cp:lastModifiedBy>
  <cp:revision>337</cp:revision>
  <cp:lastPrinted>2010-09-14T19:25:08Z</cp:lastPrinted>
  <dcterms:created xsi:type="dcterms:W3CDTF">2010-09-15T21:49:23Z</dcterms:created>
  <dcterms:modified xsi:type="dcterms:W3CDTF">2015-04-28T16:17:19Z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